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646" r:id="rId1"/>
  </p:sldMasterIdLst>
  <p:notesMasterIdLst>
    <p:notesMasterId r:id="rId30"/>
  </p:notesMasterIdLst>
  <p:handoutMasterIdLst>
    <p:handoutMasterId r:id="rId31"/>
  </p:handoutMasterIdLst>
  <p:sldIdLst>
    <p:sldId id="256" r:id="rId2"/>
    <p:sldId id="300" r:id="rId3"/>
    <p:sldId id="350" r:id="rId4"/>
    <p:sldId id="327" r:id="rId5"/>
    <p:sldId id="307" r:id="rId6"/>
    <p:sldId id="349" r:id="rId7"/>
    <p:sldId id="329" r:id="rId8"/>
    <p:sldId id="351" r:id="rId9"/>
    <p:sldId id="258" r:id="rId10"/>
    <p:sldId id="323" r:id="rId11"/>
    <p:sldId id="324" r:id="rId12"/>
    <p:sldId id="330" r:id="rId13"/>
    <p:sldId id="331" r:id="rId14"/>
    <p:sldId id="341" r:id="rId15"/>
    <p:sldId id="340" r:id="rId16"/>
    <p:sldId id="333" r:id="rId17"/>
    <p:sldId id="352" r:id="rId18"/>
    <p:sldId id="344" r:id="rId19"/>
    <p:sldId id="345" r:id="rId20"/>
    <p:sldId id="346" r:id="rId21"/>
    <p:sldId id="347" r:id="rId22"/>
    <p:sldId id="298" r:id="rId23"/>
    <p:sldId id="316" r:id="rId24"/>
    <p:sldId id="319" r:id="rId25"/>
    <p:sldId id="320" r:id="rId26"/>
    <p:sldId id="321" r:id="rId27"/>
    <p:sldId id="322" r:id="rId28"/>
    <p:sldId id="348"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96"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024">
          <p15:clr>
            <a:srgbClr val="A4A3A4"/>
          </p15:clr>
        </p15:guide>
        <p15:guide id="4"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876" autoAdjust="0"/>
    <p:restoredTop sz="80226" autoAdjust="0"/>
  </p:normalViewPr>
  <p:slideViewPr>
    <p:cSldViewPr>
      <p:cViewPr varScale="1">
        <p:scale>
          <a:sx n="83" d="100"/>
          <a:sy n="83" d="100"/>
        </p:scale>
        <p:origin x="96" y="132"/>
      </p:cViewPr>
      <p:guideLst>
        <p:guide orient="horz" pos="1296"/>
        <p:guide pos="3840"/>
      </p:guideLst>
    </p:cSldViewPr>
  </p:slideViewPr>
  <p:notesTextViewPr>
    <p:cViewPr>
      <p:scale>
        <a:sx n="1" d="1"/>
        <a:sy n="1" d="1"/>
      </p:scale>
      <p:origin x="0" y="0"/>
    </p:cViewPr>
  </p:notesTextViewPr>
  <p:sorterViewPr>
    <p:cViewPr>
      <p:scale>
        <a:sx n="100" d="100"/>
        <a:sy n="100" d="100"/>
      </p:scale>
      <p:origin x="0" y="-12126"/>
    </p:cViewPr>
  </p:sorterViewPr>
  <p:notesViewPr>
    <p:cSldViewPr>
      <p:cViewPr varScale="1">
        <p:scale>
          <a:sx n="46" d="100"/>
          <a:sy n="46" d="100"/>
        </p:scale>
        <p:origin x="1932" y="66"/>
      </p:cViewPr>
      <p:guideLst>
        <p:guide orient="horz" pos="2880"/>
        <p:guide pos="2160"/>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wrap="square" lIns="96661" tIns="48331" rIns="96661" bIns="48331" numCol="1" anchor="t" anchorCtr="0" compatLnSpc="1">
            <a:prstTxWarp prst="textNoShape">
              <a:avLst/>
            </a:prstTxWarp>
          </a:bodyPr>
          <a:lstStyle>
            <a:lvl1pPr eaLnBrk="1" hangingPunct="1">
              <a:defRPr sz="1300">
                <a:cs typeface="Arial" panose="020B0604020202020204" pitchFamily="34" charset="0"/>
              </a:defRPr>
            </a:lvl1pPr>
          </a:lstStyle>
          <a:p>
            <a:pPr>
              <a:defRPr/>
            </a:pPr>
            <a:endParaRPr lang="en-US" alt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cs typeface="Arial" panose="020B0604020202020204" pitchFamily="34" charset="0"/>
              </a:defRPr>
            </a:lvl1pPr>
          </a:lstStyle>
          <a:p>
            <a:pPr>
              <a:defRPr/>
            </a:pPr>
            <a:endParaRPr lang="en-US" alt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smtClean="0"/>
            </a:lvl1pPr>
          </a:lstStyle>
          <a:p>
            <a:pPr>
              <a:defRPr/>
            </a:pPr>
            <a:fld id="{A304CB91-5809-48B7-AB10-F0CD3E173E65}" type="slidenum">
              <a:rPr lang="en-US" altLang="en-US"/>
              <a:pPr>
                <a:defRPr/>
              </a:pPr>
              <a:t>‹#›</a:t>
            </a:fld>
            <a:endParaRPr lang="en-US" altLang="en-US" dirty="0"/>
          </a:p>
        </p:txBody>
      </p:sp>
    </p:spTree>
    <p:extLst>
      <p:ext uri="{BB962C8B-B14F-4D97-AF65-F5344CB8AC3E}">
        <p14:creationId xmlns:p14="http://schemas.microsoft.com/office/powerpoint/2010/main" val="236149001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31520" y="160021"/>
            <a:ext cx="2926080" cy="383381"/>
          </a:xfrm>
          <a:prstGeom prst="rect">
            <a:avLst/>
          </a:prstGeom>
        </p:spPr>
        <p:txBody>
          <a:bodyPr vert="horz" wrap="square" lIns="96661" tIns="48331" rIns="96661" bIns="48331" numCol="1" anchor="t" anchorCtr="0" compatLnSpc="1">
            <a:prstTxWarp prst="textNoShape">
              <a:avLst/>
            </a:prstTxWarp>
          </a:bodyPr>
          <a:lstStyle>
            <a:lvl1pPr eaLnBrk="1" hangingPunct="1">
              <a:defRPr sz="1500" b="1">
                <a:cs typeface="Arial" panose="020B0604020202020204" pitchFamily="34" charset="0"/>
              </a:defRPr>
            </a:lvl1pPr>
          </a:lstStyle>
          <a:p>
            <a:pPr>
              <a:defRPr/>
            </a:pPr>
            <a:endParaRPr lang="en-US" altLang="en-US" dirty="0"/>
          </a:p>
        </p:txBody>
      </p:sp>
      <p:sp>
        <p:nvSpPr>
          <p:cNvPr id="3" name="Date Placeholder 2"/>
          <p:cNvSpPr>
            <a:spLocks noGrp="1"/>
          </p:cNvSpPr>
          <p:nvPr>
            <p:ph type="dt" idx="1"/>
          </p:nvPr>
        </p:nvSpPr>
        <p:spPr>
          <a:xfrm>
            <a:off x="4632960" y="160021"/>
            <a:ext cx="1950720" cy="383381"/>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cs typeface="Arial" panose="020B0604020202020204" pitchFamily="34" charset="0"/>
              </a:defRPr>
            </a:lvl1pPr>
          </a:lstStyle>
          <a:p>
            <a:pPr>
              <a:defRPr/>
            </a:pPr>
            <a:endParaRPr lang="en-US" altLang="en-US" dirty="0"/>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noProof="0" dirty="0"/>
              <a:t>Click to edit Master text styles</a:t>
            </a:r>
          </a:p>
          <a:p>
            <a:pPr lvl="1"/>
            <a:r>
              <a:rPr lang="en-US" noProof="0" dirty="0"/>
              <a:t>Second level</a:t>
            </a:r>
          </a:p>
          <a:p>
            <a:pPr lvl="2"/>
            <a:r>
              <a:rPr lang="en-US" noProof="0" dirty="0"/>
              <a:t>Third level</a:t>
            </a:r>
          </a:p>
        </p:txBody>
      </p:sp>
      <p:sp>
        <p:nvSpPr>
          <p:cNvPr id="6" name="Footer Placeholder 5"/>
          <p:cNvSpPr>
            <a:spLocks noGrp="1"/>
          </p:cNvSpPr>
          <p:nvPr>
            <p:ph type="ftr" sz="quarter" idx="4"/>
          </p:nvPr>
        </p:nvSpPr>
        <p:spPr>
          <a:xfrm>
            <a:off x="731520" y="9041130"/>
            <a:ext cx="2926080" cy="288370"/>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4731174" y="9099471"/>
            <a:ext cx="1852507" cy="286703"/>
          </a:xfrm>
          <a:prstGeom prst="rect">
            <a:avLst/>
          </a:prstGeom>
        </p:spPr>
        <p:txBody>
          <a:bodyPr vert="horz" wrap="square" lIns="96661" tIns="48331" rIns="96661" bIns="48331" numCol="1" anchor="b" anchorCtr="0" compatLnSpc="1">
            <a:prstTxWarp prst="textNoShape">
              <a:avLst/>
            </a:prstTxWarp>
          </a:bodyPr>
          <a:lstStyle>
            <a:lvl1pPr algn="r" eaLnBrk="1" hangingPunct="1">
              <a:defRPr sz="1500" smtClean="0"/>
            </a:lvl1pPr>
          </a:lstStyle>
          <a:p>
            <a:pPr>
              <a:defRPr/>
            </a:pPr>
            <a:fld id="{594939D4-7385-409D-A050-1047E1E522D8}" type="slidenum">
              <a:rPr lang="en-US" altLang="en-US"/>
              <a:pPr>
                <a:defRPr/>
              </a:pPr>
              <a:t>‹#›</a:t>
            </a:fld>
            <a:endParaRPr lang="en-US" altLang="en-US" dirty="0"/>
          </a:p>
        </p:txBody>
      </p:sp>
    </p:spTree>
    <p:extLst>
      <p:ext uri="{BB962C8B-B14F-4D97-AF65-F5344CB8AC3E}">
        <p14:creationId xmlns:p14="http://schemas.microsoft.com/office/powerpoint/2010/main" val="2286057888"/>
      </p:ext>
    </p:extLst>
  </p:cSld>
  <p:clrMap bg1="lt1" tx1="dk1" bg2="lt2" tx2="dk2" accent1="accent1" accent2="accent2" accent3="accent3" accent4="accent4" accent5="accent5" accent6="accent6" hlink="hlink" folHlink="folHlink"/>
  <p:hf hdr="0"/>
  <p:notesStyle>
    <a:lvl1pPr marL="169863" indent="-169863" algn="l" rtl="0" eaLnBrk="0" fontAlgn="base" hangingPunct="0">
      <a:spcBef>
        <a:spcPct val="30000"/>
      </a:spcBef>
      <a:spcAft>
        <a:spcPct val="0"/>
      </a:spcAft>
      <a:buClr>
        <a:schemeClr val="accent2"/>
      </a:buClr>
      <a:buSzPct val="95000"/>
      <a:buFont typeface="Calibri" panose="020F0502020204030204" pitchFamily="34" charset="0"/>
      <a:buChar char="●"/>
      <a:defRPr sz="1400" kern="1200">
        <a:solidFill>
          <a:schemeClr val="tx1"/>
        </a:solidFill>
        <a:latin typeface="+mn-lt"/>
        <a:ea typeface="+mn-ea"/>
        <a:cs typeface="+mn-cs"/>
      </a:defRPr>
    </a:lvl1pPr>
    <a:lvl2pPr marL="404813" indent="-169863" algn="l" rtl="0" eaLnBrk="0" fontAlgn="base" hangingPunct="0">
      <a:spcBef>
        <a:spcPct val="30000"/>
      </a:spcBef>
      <a:spcAft>
        <a:spcPct val="0"/>
      </a:spcAft>
      <a:buClr>
        <a:srgbClr val="009900"/>
      </a:buClr>
      <a:buSzPct val="70000"/>
      <a:buFont typeface="Wingdings" panose="05000000000000000000" pitchFamily="2" charset="2"/>
      <a:buChar char="n"/>
      <a:defRPr sz="1400" kern="1200">
        <a:solidFill>
          <a:schemeClr val="tx1"/>
        </a:solidFill>
        <a:latin typeface="+mn-lt"/>
        <a:ea typeface="+mn-ea"/>
        <a:cs typeface="+mn-cs"/>
      </a:defRPr>
    </a:lvl2pPr>
    <a:lvl3pPr marL="574675" indent="-169863" algn="l" rtl="0" eaLnBrk="0" fontAlgn="base" hangingPunct="0">
      <a:spcBef>
        <a:spcPct val="30000"/>
      </a:spcBef>
      <a:spcAft>
        <a:spcPct val="0"/>
      </a:spcAft>
      <a:buClr>
        <a:srgbClr val="0070C0"/>
      </a:buClr>
      <a:buSzPct val="70000"/>
      <a:buFont typeface="Wingdings" panose="05000000000000000000" pitchFamily="2" charset="2"/>
      <a:buChar char="®"/>
      <a:defRPr sz="14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C7112FB0-C4E4-4943-BF49-840FD5B3F0F0}" type="slidenum">
              <a:rPr lang="en-US" altLang="en-US"/>
              <a:pPr>
                <a:spcBef>
                  <a:spcPct val="0"/>
                </a:spcBef>
                <a:buClrTx/>
                <a:buSzTx/>
                <a:buFontTx/>
                <a:buNone/>
              </a:pPr>
              <a:t>1</a:t>
            </a:fld>
            <a:endParaRPr lang="en-US" altLang="en-US" dirty="0"/>
          </a:p>
        </p:txBody>
      </p:sp>
      <p:sp>
        <p:nvSpPr>
          <p:cNvPr id="3" name="Date Placeholder 2"/>
          <p:cNvSpPr>
            <a:spLocks noGrp="1"/>
          </p:cNvSpPr>
          <p:nvPr>
            <p:ph type="dt" idx="10"/>
          </p:nvPr>
        </p:nvSpPr>
        <p:spPr/>
        <p:txBody>
          <a:bodyPr/>
          <a:lstStyle/>
          <a:p>
            <a:pPr>
              <a:defRPr/>
            </a:pPr>
            <a:endParaRPr lang="en-US" alt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2421253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20725"/>
            <a:ext cx="6400800" cy="3600450"/>
          </a:xfrm>
        </p:spPr>
      </p:sp>
      <p:sp>
        <p:nvSpPr>
          <p:cNvPr id="3" name="Notes Placeholder 2"/>
          <p:cNvSpPr>
            <a:spLocks noGrp="1"/>
          </p:cNvSpPr>
          <p:nvPr>
            <p:ph type="body" idx="1"/>
          </p:nvPr>
        </p:nvSpPr>
        <p:spPr/>
        <p:txBody>
          <a:bodyPr/>
          <a:lstStyle/>
          <a:p>
            <a:r>
              <a:rPr lang="en-US" b="1" dirty="0"/>
              <a:t>Rarely see this completed!</a:t>
            </a:r>
          </a:p>
        </p:txBody>
      </p:sp>
      <p:sp>
        <p:nvSpPr>
          <p:cNvPr id="4" name="Date Placeholder 3"/>
          <p:cNvSpPr>
            <a:spLocks noGrp="1"/>
          </p:cNvSpPr>
          <p:nvPr>
            <p:ph type="dt"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94939D4-7385-409D-A050-1047E1E522D8}" type="slidenum">
              <a:rPr lang="en-US" altLang="en-US" smtClean="0"/>
              <a:pPr>
                <a:defRPr/>
              </a:pPr>
              <a:t>11</a:t>
            </a:fld>
            <a:endParaRPr lang="en-US" altLang="en-US" dirty="0"/>
          </a:p>
        </p:txBody>
      </p:sp>
    </p:spTree>
    <p:extLst>
      <p:ext uri="{BB962C8B-B14F-4D97-AF65-F5344CB8AC3E}">
        <p14:creationId xmlns:p14="http://schemas.microsoft.com/office/powerpoint/2010/main" val="3131411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Extended Carryforward no longer available.</a:t>
            </a:r>
            <a:r>
              <a:rPr lang="en-US" b="1" u="none" dirty="0"/>
              <a:t> Last year, f</a:t>
            </a:r>
            <a:r>
              <a:rPr lang="en-US" b="1" dirty="0"/>
              <a:t>or the 2018 filing season, carryforward from a 2016 return prepared at any still active Tax-Aide</a:t>
            </a:r>
            <a:r>
              <a:rPr lang="en-US" b="1" baseline="0" dirty="0"/>
              <a:t> site was available on a pilot basis.  It is NOT available for the 2019 filing season.  Make sure  taxpayer understands that if he/she goes to another TCE/VITA site  for the 2020 tax season, they must sign the global consent form in order for the information to carryforward to the other site.  If taxpayer agrees, preparer will assign PIN while completing e-file section of return</a:t>
            </a:r>
          </a:p>
          <a:p>
            <a:r>
              <a:rPr lang="en-US" b="1" u="sng" baseline="0" dirty="0"/>
              <a:t>Same site carryforward. </a:t>
            </a:r>
            <a:r>
              <a:rPr lang="en-US" b="1" u="none" baseline="0" dirty="0"/>
              <a:t>  Same site carryforward will include more information than in the past.  </a:t>
            </a:r>
          </a:p>
          <a:p>
            <a:pPr marL="0" indent="0">
              <a:buNone/>
            </a:pPr>
            <a:r>
              <a:rPr lang="en-US" b="1" u="none" baseline="0" dirty="0"/>
              <a:t>     For example, for the 2019  filing season, same site carry forward will include the Simplified method worksheet and  Form 1099-Misc.</a:t>
            </a:r>
          </a:p>
          <a:p>
            <a:pPr marL="0" indent="0">
              <a:buNone/>
            </a:pPr>
            <a:endParaRPr lang="en-US" b="1" u="none" baseline="0" dirty="0"/>
          </a:p>
          <a:p>
            <a:pPr marL="0" indent="0">
              <a:buNone/>
            </a:pPr>
            <a:r>
              <a:rPr lang="en-US" b="1" u="none" baseline="0" dirty="0"/>
              <a:t>Both taxpayer and spouse must sign consent. If one denies, consent is denied. Taxpayer may take consent home with 8879 to secure signatures.</a:t>
            </a:r>
          </a:p>
          <a:p>
            <a:endParaRPr lang="en-US" b="1" u="none" baseline="0" dirty="0"/>
          </a:p>
          <a:p>
            <a:endParaRPr lang="en-US" b="1" u="none" baseline="0" dirty="0"/>
          </a:p>
          <a:p>
            <a:endParaRPr lang="en-US" b="1" u="none" baseline="0" dirty="0"/>
          </a:p>
          <a:p>
            <a:endParaRPr lang="en-US" b="1" u="sng" baseline="0" dirty="0"/>
          </a:p>
          <a:p>
            <a:endParaRPr lang="en-US" b="1" baseline="0" dirty="0"/>
          </a:p>
          <a:p>
            <a:endParaRPr lang="en-US" b="1" dirty="0"/>
          </a:p>
        </p:txBody>
      </p:sp>
      <p:sp>
        <p:nvSpPr>
          <p:cNvPr id="4" name="Date Placeholder 3"/>
          <p:cNvSpPr>
            <a:spLocks noGrp="1"/>
          </p:cNvSpPr>
          <p:nvPr>
            <p:ph type="dt"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94939D4-7385-409D-A050-1047E1E522D8}" type="slidenum">
              <a:rPr lang="en-US" altLang="en-US" smtClean="0"/>
              <a:pPr>
                <a:defRPr/>
              </a:pPr>
              <a:t>12</a:t>
            </a:fld>
            <a:endParaRPr lang="en-US" altLang="en-US" dirty="0"/>
          </a:p>
        </p:txBody>
      </p:sp>
    </p:spTree>
    <p:extLst>
      <p:ext uri="{BB962C8B-B14F-4D97-AF65-F5344CB8AC3E}">
        <p14:creationId xmlns:p14="http://schemas.microsoft.com/office/powerpoint/2010/main" val="10692398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Relational Office:</a:t>
            </a:r>
            <a:r>
              <a:rPr lang="en-US" b="1" u="none" dirty="0"/>
              <a:t>  </a:t>
            </a:r>
          </a:p>
          <a:p>
            <a:pPr lvl="1"/>
            <a:r>
              <a:rPr lang="en-US" b="1" u="none" dirty="0"/>
              <a:t>To meet AARP Foundation low-income 50+ reporting needs,</a:t>
            </a:r>
            <a:r>
              <a:rPr lang="en-US" b="1" u="none" baseline="0" dirty="0"/>
              <a:t> capture site data at the national level and provide uniform custom questions, AARP has implemented Relational Groups which requires an additional consent form</a:t>
            </a:r>
          </a:p>
          <a:p>
            <a:pPr lvl="1"/>
            <a:r>
              <a:rPr lang="en-US" b="1" u="none" baseline="0" dirty="0"/>
              <a:t>If Taxpayer elects not to disclose the information, the return </a:t>
            </a:r>
            <a:r>
              <a:rPr lang="en-US" b="1" u="sng" baseline="0" dirty="0"/>
              <a:t>MUST</a:t>
            </a:r>
            <a:r>
              <a:rPr lang="en-US" b="1" u="none" baseline="0" dirty="0"/>
              <a:t> be filed by paper and TaxSlayer cannot provide the demographic data to the Foundation</a:t>
            </a:r>
          </a:p>
          <a:p>
            <a:r>
              <a:rPr lang="en-US" b="1" u="none" baseline="0" dirty="0"/>
              <a:t>If questions answered, allows TaxSlayer to share answers with AARP </a:t>
            </a:r>
            <a:r>
              <a:rPr lang="en-US" b="1" u="none" baseline="0" dirty="0" smtClean="0"/>
              <a:t>Foundation</a:t>
            </a:r>
          </a:p>
          <a:p>
            <a:r>
              <a:rPr lang="en-US" b="1" u="none" baseline="0" dirty="0" smtClean="0"/>
              <a:t>Consent required </a:t>
            </a:r>
            <a:r>
              <a:rPr lang="en-US" b="1" u="none" baseline="0" smtClean="0"/>
              <a:t>to e-file </a:t>
            </a:r>
            <a:r>
              <a:rPr lang="en-US" b="1" u="none" baseline="0" dirty="0" smtClean="0"/>
              <a:t>either </a:t>
            </a:r>
            <a:r>
              <a:rPr lang="en-US" b="1" u="none" baseline="0" smtClean="0"/>
              <a:t>federal or state return</a:t>
            </a:r>
            <a:endParaRPr lang="en-US" b="1" u="none" baseline="0" dirty="0"/>
          </a:p>
          <a:p>
            <a:endParaRPr lang="en-US" b="1" u="none" baseline="0" dirty="0"/>
          </a:p>
          <a:p>
            <a:pPr marL="169863" marR="0" indent="-169863" algn="l" defTabSz="914400" rtl="0" eaLnBrk="0" fontAlgn="base" latinLnBrk="0" hangingPunct="0">
              <a:lnSpc>
                <a:spcPct val="100000"/>
              </a:lnSpc>
              <a:spcBef>
                <a:spcPct val="30000"/>
              </a:spcBef>
              <a:spcAft>
                <a:spcPct val="0"/>
              </a:spcAft>
              <a:buClr>
                <a:schemeClr val="accent2"/>
              </a:buClr>
              <a:buSzPct val="95000"/>
              <a:buFont typeface="Calibri" panose="020F0502020204030204" pitchFamily="34" charset="0"/>
              <a:buChar char="●"/>
              <a:tabLst/>
              <a:defRPr/>
            </a:pPr>
            <a:r>
              <a:rPr lang="en-US" b="1" u="none" baseline="0" dirty="0"/>
              <a:t>Both taxpayer and spouse must sign consent</a:t>
            </a:r>
          </a:p>
          <a:p>
            <a:pPr marL="404813" marR="0" lvl="1" indent="-169863" algn="l" defTabSz="914400" rtl="0" eaLnBrk="0" fontAlgn="base" latinLnBrk="0" hangingPunct="0">
              <a:lnSpc>
                <a:spcPct val="100000"/>
              </a:lnSpc>
              <a:spcBef>
                <a:spcPct val="30000"/>
              </a:spcBef>
              <a:spcAft>
                <a:spcPct val="0"/>
              </a:spcAft>
              <a:buClr>
                <a:schemeClr val="accent2"/>
              </a:buClr>
              <a:buSzPct val="95000"/>
              <a:buFont typeface="Calibri" panose="020F0502020204030204" pitchFamily="34" charset="0"/>
              <a:buChar char="●"/>
              <a:tabLst/>
              <a:defRPr/>
            </a:pPr>
            <a:r>
              <a:rPr lang="en-US" b="1" u="none" baseline="0" dirty="0"/>
              <a:t>If one denies, consent is denied</a:t>
            </a:r>
          </a:p>
          <a:p>
            <a:pPr marL="404813" marR="0" lvl="1" indent="-169863" algn="l" defTabSz="914400" rtl="0" eaLnBrk="0" fontAlgn="base" latinLnBrk="0" hangingPunct="0">
              <a:lnSpc>
                <a:spcPct val="100000"/>
              </a:lnSpc>
              <a:spcBef>
                <a:spcPct val="30000"/>
              </a:spcBef>
              <a:spcAft>
                <a:spcPct val="0"/>
              </a:spcAft>
              <a:buClr>
                <a:schemeClr val="accent2"/>
              </a:buClr>
              <a:buSzPct val="95000"/>
              <a:buFont typeface="Calibri" panose="020F0502020204030204" pitchFamily="34" charset="0"/>
              <a:buChar char="●"/>
              <a:tabLst/>
              <a:defRPr/>
            </a:pPr>
            <a:r>
              <a:rPr lang="en-US" b="1" u="none" baseline="0" dirty="0"/>
              <a:t>Taxpayer may take consent home with 8879 to secure signatures</a:t>
            </a:r>
          </a:p>
          <a:p>
            <a:endParaRPr lang="en-US" b="1" u="none" baseline="0" dirty="0"/>
          </a:p>
          <a:p>
            <a:endParaRPr lang="en-US" b="1" u="none" baseline="0" dirty="0"/>
          </a:p>
        </p:txBody>
      </p:sp>
      <p:sp>
        <p:nvSpPr>
          <p:cNvPr id="4" name="Date Placeholder 3"/>
          <p:cNvSpPr>
            <a:spLocks noGrp="1"/>
          </p:cNvSpPr>
          <p:nvPr>
            <p:ph type="dt"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94939D4-7385-409D-A050-1047E1E522D8}" type="slidenum">
              <a:rPr lang="en-US" altLang="en-US" smtClean="0"/>
              <a:pPr>
                <a:defRPr/>
              </a:pPr>
              <a:t>13</a:t>
            </a:fld>
            <a:endParaRPr lang="en-US" altLang="en-US" dirty="0"/>
          </a:p>
        </p:txBody>
      </p:sp>
    </p:spTree>
    <p:extLst>
      <p:ext uri="{BB962C8B-B14F-4D97-AF65-F5344CB8AC3E}">
        <p14:creationId xmlns:p14="http://schemas.microsoft.com/office/powerpoint/2010/main" val="2232912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The Relational consent</a:t>
            </a:r>
            <a:r>
              <a:rPr lang="en-US" b="1" baseline="0" dirty="0"/>
              <a:t> form found on page 5 of the booklet refers only to “VITA”.  TaxSlayer will modify the form in the software to refer to “VITA/TCE</a:t>
            </a:r>
            <a:r>
              <a:rPr lang="en-US" baseline="0" dirty="0"/>
              <a:t>.”</a:t>
            </a:r>
          </a:p>
          <a:p>
            <a:endParaRPr lang="en-US" baseline="0" dirty="0"/>
          </a:p>
          <a:p>
            <a:r>
              <a:rPr lang="en-US" b="1" baseline="0" dirty="0"/>
              <a:t>The data has been requested by the Foundation in the past.  However, often the questions were modified at the site level making it difficult to collect accurate data.  Using the relational EFIN will eliminate that problem</a:t>
            </a:r>
          </a:p>
          <a:p>
            <a:endParaRPr lang="en-US" b="1" baseline="0" dirty="0"/>
          </a:p>
          <a:p>
            <a:r>
              <a:rPr lang="en-US" b="1" baseline="0" dirty="0"/>
              <a:t>VITA sites have been successfully using the relational EFIN form for several years </a:t>
            </a:r>
          </a:p>
          <a:p>
            <a:endParaRPr lang="en-US" dirty="0"/>
          </a:p>
        </p:txBody>
      </p:sp>
      <p:sp>
        <p:nvSpPr>
          <p:cNvPr id="4" name="Date Placeholder 3"/>
          <p:cNvSpPr>
            <a:spLocks noGrp="1"/>
          </p:cNvSpPr>
          <p:nvPr>
            <p:ph type="dt"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94939D4-7385-409D-A050-1047E1E522D8}" type="slidenum">
              <a:rPr lang="en-US" altLang="en-US" smtClean="0"/>
              <a:pPr>
                <a:defRPr/>
              </a:pPr>
              <a:t>14</a:t>
            </a:fld>
            <a:endParaRPr lang="en-US" altLang="en-US" dirty="0"/>
          </a:p>
        </p:txBody>
      </p:sp>
    </p:spTree>
    <p:extLst>
      <p:ext uri="{BB962C8B-B14F-4D97-AF65-F5344CB8AC3E}">
        <p14:creationId xmlns:p14="http://schemas.microsoft.com/office/powerpoint/2010/main" val="3315566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Consent to share information is NOT required to e-file return</a:t>
            </a:r>
          </a:p>
          <a:p>
            <a:pPr lvl="1"/>
            <a:r>
              <a:rPr lang="en-US" b="1" dirty="0"/>
              <a:t>However, if</a:t>
            </a:r>
            <a:r>
              <a:rPr lang="en-US" b="1" baseline="0" dirty="0"/>
              <a:t> taxpayer does not consent, the preparer must  use “Did not answer” in order to e-file the return</a:t>
            </a:r>
          </a:p>
          <a:p>
            <a:r>
              <a:rPr lang="en-US" b="1" baseline="0" dirty="0"/>
              <a:t>Allow taxpayer/spouse to make decisions on consents</a:t>
            </a:r>
          </a:p>
          <a:p>
            <a:pPr marL="169863" marR="0" indent="-169863" algn="l" defTabSz="914400" rtl="0" eaLnBrk="0" fontAlgn="base" latinLnBrk="0" hangingPunct="0">
              <a:lnSpc>
                <a:spcPct val="100000"/>
              </a:lnSpc>
              <a:spcBef>
                <a:spcPct val="30000"/>
              </a:spcBef>
              <a:spcAft>
                <a:spcPct val="0"/>
              </a:spcAft>
              <a:buClr>
                <a:schemeClr val="accent2"/>
              </a:buClr>
              <a:buSzPct val="95000"/>
              <a:buFont typeface="Calibri" panose="020F0502020204030204" pitchFamily="34" charset="0"/>
              <a:buChar char="●"/>
              <a:tabLst/>
              <a:defRPr/>
            </a:pPr>
            <a:r>
              <a:rPr lang="en-US" b="1" u="none" baseline="0" dirty="0"/>
              <a:t>Both taxpayer and spouse must sign consent</a:t>
            </a:r>
          </a:p>
          <a:p>
            <a:pPr marL="404813" marR="0" lvl="1" indent="-169863" algn="l" defTabSz="914400" rtl="0" eaLnBrk="0" fontAlgn="base" latinLnBrk="0" hangingPunct="0">
              <a:lnSpc>
                <a:spcPct val="100000"/>
              </a:lnSpc>
              <a:spcBef>
                <a:spcPct val="30000"/>
              </a:spcBef>
              <a:spcAft>
                <a:spcPct val="0"/>
              </a:spcAft>
              <a:buClr>
                <a:schemeClr val="accent2"/>
              </a:buClr>
              <a:buSzPct val="95000"/>
              <a:buFont typeface="Calibri" panose="020F0502020204030204" pitchFamily="34" charset="0"/>
              <a:buChar char="●"/>
              <a:tabLst/>
              <a:defRPr/>
            </a:pPr>
            <a:r>
              <a:rPr lang="en-US" b="1" u="none" baseline="0" dirty="0"/>
              <a:t>If one denies, consent is denied</a:t>
            </a:r>
          </a:p>
          <a:p>
            <a:pPr marL="169863" marR="0" indent="-169863" algn="l" defTabSz="914400" rtl="0" eaLnBrk="0" fontAlgn="base" latinLnBrk="0" hangingPunct="0">
              <a:lnSpc>
                <a:spcPct val="100000"/>
              </a:lnSpc>
              <a:spcBef>
                <a:spcPct val="30000"/>
              </a:spcBef>
              <a:spcAft>
                <a:spcPct val="0"/>
              </a:spcAft>
              <a:buClr>
                <a:schemeClr val="accent2"/>
              </a:buClr>
              <a:buSzPct val="95000"/>
              <a:buFont typeface="Calibri" panose="020F0502020204030204" pitchFamily="34" charset="0"/>
              <a:buChar char="●"/>
              <a:tabLst/>
              <a:defRPr/>
            </a:pPr>
            <a:r>
              <a:rPr lang="en-US" b="1" u="none" baseline="0" dirty="0"/>
              <a:t>Taxpayer may take consent home with 8879 to secure signatures</a:t>
            </a:r>
          </a:p>
          <a:p>
            <a:endParaRPr lang="en-US" b="1" dirty="0"/>
          </a:p>
        </p:txBody>
      </p:sp>
      <p:sp>
        <p:nvSpPr>
          <p:cNvPr id="4" name="Date Placeholder 3"/>
          <p:cNvSpPr>
            <a:spLocks noGrp="1"/>
          </p:cNvSpPr>
          <p:nvPr>
            <p:ph type="dt"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94939D4-7385-409D-A050-1047E1E522D8}" type="slidenum">
              <a:rPr lang="en-US" altLang="en-US" smtClean="0"/>
              <a:pPr>
                <a:defRPr/>
              </a:pPr>
              <a:t>15</a:t>
            </a:fld>
            <a:endParaRPr lang="en-US" altLang="en-US" dirty="0"/>
          </a:p>
        </p:txBody>
      </p:sp>
    </p:spTree>
    <p:extLst>
      <p:ext uri="{BB962C8B-B14F-4D97-AF65-F5344CB8AC3E}">
        <p14:creationId xmlns:p14="http://schemas.microsoft.com/office/powerpoint/2010/main" val="13956578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Custom Questions:</a:t>
            </a:r>
            <a:r>
              <a:rPr lang="en-US" dirty="0"/>
              <a:t>  </a:t>
            </a:r>
            <a:r>
              <a:rPr lang="en-US" b="1" dirty="0"/>
              <a:t>Include diversity</a:t>
            </a:r>
            <a:r>
              <a:rPr lang="en-US" b="1" baseline="0" dirty="0"/>
              <a:t> and demographic questions to comply with AARP Foundation low-income 50+ reporting requirements and savings questions to help measure the Foundation’s strategic objectives</a:t>
            </a:r>
          </a:p>
          <a:p>
            <a:endParaRPr lang="en-US" b="1" baseline="0" dirty="0"/>
          </a:p>
          <a:p>
            <a:endParaRPr lang="en-US" b="1" dirty="0"/>
          </a:p>
        </p:txBody>
      </p:sp>
      <p:sp>
        <p:nvSpPr>
          <p:cNvPr id="4" name="Date Placeholder 3"/>
          <p:cNvSpPr>
            <a:spLocks noGrp="1"/>
          </p:cNvSpPr>
          <p:nvPr>
            <p:ph type="dt"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94939D4-7385-409D-A050-1047E1E522D8}" type="slidenum">
              <a:rPr lang="en-US" altLang="en-US" smtClean="0"/>
              <a:pPr>
                <a:defRPr/>
              </a:pPr>
              <a:t>16</a:t>
            </a:fld>
            <a:endParaRPr lang="en-US" altLang="en-US" dirty="0"/>
          </a:p>
        </p:txBody>
      </p:sp>
    </p:spTree>
    <p:extLst>
      <p:ext uri="{BB962C8B-B14F-4D97-AF65-F5344CB8AC3E}">
        <p14:creationId xmlns:p14="http://schemas.microsoft.com/office/powerpoint/2010/main" val="41710672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Three  following questions are in tax software, but not  in the Intake Booklet:</a:t>
            </a:r>
          </a:p>
          <a:p>
            <a:pPr lvl="1"/>
            <a:r>
              <a:rPr lang="en-US" b="1" dirty="0"/>
              <a:t>How much of the refund the taxpayer saved – Tax-Aide question</a:t>
            </a:r>
          </a:p>
          <a:p>
            <a:pPr lvl="1"/>
            <a:r>
              <a:rPr lang="en-US" b="1" dirty="0"/>
              <a:t>Type of savings product used – Tax-Aide question</a:t>
            </a:r>
          </a:p>
          <a:p>
            <a:pPr lvl="1"/>
            <a:r>
              <a:rPr lang="en-US" b="1" dirty="0"/>
              <a:t>Was the taxpayer present during return preparation – IRS question</a:t>
            </a:r>
          </a:p>
          <a:p>
            <a:endParaRPr lang="en-US" dirty="0"/>
          </a:p>
        </p:txBody>
      </p:sp>
      <p:sp>
        <p:nvSpPr>
          <p:cNvPr id="4" name="Date Placeholder 3"/>
          <p:cNvSpPr>
            <a:spLocks noGrp="1"/>
          </p:cNvSpPr>
          <p:nvPr>
            <p:ph type="dt"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94939D4-7385-409D-A050-1047E1E522D8}" type="slidenum">
              <a:rPr lang="en-US" altLang="en-US" smtClean="0"/>
              <a:pPr>
                <a:defRPr/>
              </a:pPr>
              <a:t>17</a:t>
            </a:fld>
            <a:endParaRPr lang="en-US" altLang="en-US" dirty="0"/>
          </a:p>
        </p:txBody>
      </p:sp>
    </p:spTree>
    <p:extLst>
      <p:ext uri="{BB962C8B-B14F-4D97-AF65-F5344CB8AC3E}">
        <p14:creationId xmlns:p14="http://schemas.microsoft.com/office/powerpoint/2010/main" val="17028806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4143587"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0" tIns="48320" rIns="96640" bIns="48320"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947E16AA-50BA-4703-BE41-413A9E3CBE00}" type="slidenum">
              <a:rPr lang="en-US" altLang="en-US" sz="1300"/>
              <a:pPr algn="r" eaLnBrk="1" hangingPunct="1">
                <a:spcBef>
                  <a:spcPct val="0"/>
                </a:spcBef>
                <a:buClrTx/>
                <a:buSzTx/>
                <a:buFontTx/>
                <a:buNone/>
              </a:pPr>
              <a:t>18</a:t>
            </a:fld>
            <a:endParaRPr lang="en-US" altLang="en-US" sz="1300" dirty="0"/>
          </a:p>
        </p:txBody>
      </p:sp>
      <p:sp>
        <p:nvSpPr>
          <p:cNvPr id="44035" name="Rectangle 2"/>
          <p:cNvSpPr>
            <a:spLocks noGrp="1" noRot="1" noChangeAspect="1" noChangeArrowheads="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6" name="Notes Placeholder 7"/>
          <p:cNvSpPr>
            <a:spLocks noGrp="1"/>
          </p:cNvSpPr>
          <p:nvPr/>
        </p:nvSpPr>
        <p:spPr bwMode="auto">
          <a:xfrm>
            <a:off x="733215" y="4562237"/>
            <a:ext cx="5848773" cy="4318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0" tIns="48320" rIns="96640" bIns="48320"/>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buClrTx/>
              <a:buSzTx/>
              <a:buFontTx/>
              <a:buNone/>
            </a:pPr>
            <a:endParaRPr lang="en-US" altLang="en-US" sz="1300" dirty="0"/>
          </a:p>
        </p:txBody>
      </p:sp>
      <p:sp>
        <p:nvSpPr>
          <p:cNvPr id="44037" name="Notes Placeholder 1"/>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Counselors must exercise due diligence in preparation of tax returns</a:t>
            </a:r>
          </a:p>
          <a:p>
            <a:pPr marL="169863" marR="0" lvl="0" indent="-169863" algn="l" defTabSz="914400" rtl="0" eaLnBrk="1" fontAlgn="base" latinLnBrk="0" hangingPunct="1">
              <a:lnSpc>
                <a:spcPct val="100000"/>
              </a:lnSpc>
              <a:spcBef>
                <a:spcPct val="0"/>
              </a:spcBef>
              <a:spcAft>
                <a:spcPct val="0"/>
              </a:spcAft>
              <a:buClr>
                <a:schemeClr val="accent2"/>
              </a:buClr>
              <a:buSzPct val="95000"/>
              <a:buFont typeface="Calibri" panose="020F0502020204030204" pitchFamily="34" charset="0"/>
              <a:buChar char="●"/>
              <a:tabLst/>
              <a:defRPr/>
            </a:pPr>
            <a:r>
              <a:rPr lang="en-US" altLang="en-US" b="1" dirty="0"/>
              <a:t>The preparer must make reasonable inquiries if the information furnished appears to be incorrect or incomplete</a:t>
            </a:r>
          </a:p>
          <a:p>
            <a:pPr eaLnBrk="1" hangingPunct="1">
              <a:spcBef>
                <a:spcPct val="0"/>
              </a:spcBef>
            </a:pPr>
            <a:r>
              <a:rPr lang="en-US" altLang="en-US" b="1" dirty="0"/>
              <a:t>IRS defines due diligence as the return preparer ensuring the correctness of oral and written representations made by the taxpayer</a:t>
            </a:r>
          </a:p>
          <a:p>
            <a:pPr eaLnBrk="1" hangingPunct="1">
              <a:spcBef>
                <a:spcPct val="0"/>
              </a:spcBef>
            </a:pPr>
            <a:r>
              <a:rPr lang="en-US" altLang="en-US" b="1" dirty="0"/>
              <a:t>From</a:t>
            </a:r>
            <a:r>
              <a:rPr lang="en-US" altLang="en-US" b="1" baseline="0" dirty="0"/>
              <a:t> Pub 4491 lesson 1:</a:t>
            </a:r>
          </a:p>
          <a:p>
            <a:pPr lvl="1" eaLnBrk="1" hangingPunct="1">
              <a:spcBef>
                <a:spcPct val="0"/>
              </a:spcBef>
            </a:pPr>
            <a:r>
              <a:rPr lang="en-US" sz="1400" b="1" i="0" u="none" strike="noStrike" kern="1200" baseline="0" dirty="0">
                <a:solidFill>
                  <a:schemeClr val="tx1"/>
                </a:solidFill>
                <a:latin typeface="+mn-lt"/>
                <a:ea typeface="+mn-ea"/>
                <a:cs typeface="+mn-cs"/>
              </a:rPr>
              <a:t>Generally you can rely on good faith for taxpayer information without requiring documentation as verification</a:t>
            </a:r>
          </a:p>
          <a:p>
            <a:pPr lvl="1" eaLnBrk="1" hangingPunct="1">
              <a:spcBef>
                <a:spcPct val="0"/>
              </a:spcBef>
            </a:pPr>
            <a:r>
              <a:rPr lang="en-US" sz="1400" b="1" i="0" u="none" strike="noStrike" kern="1200" baseline="0" dirty="0">
                <a:solidFill>
                  <a:schemeClr val="tx1"/>
                </a:solidFill>
                <a:latin typeface="+mn-lt"/>
                <a:ea typeface="+mn-ea"/>
                <a:cs typeface="+mn-cs"/>
              </a:rPr>
              <a:t>However, exercise caution when taxpayers want to claim a refundable credit such as EIC or education credits, especially if these credits are maximized</a:t>
            </a:r>
            <a:endParaRPr lang="en-US" altLang="en-US" b="1" dirty="0"/>
          </a:p>
          <a:p>
            <a:pPr eaLnBrk="1" hangingPunct="1">
              <a:spcBef>
                <a:spcPct val="0"/>
              </a:spcBef>
              <a:buFont typeface="Calibri" panose="020F0502020204030204" pitchFamily="34" charset="0"/>
              <a:buNone/>
            </a:pPr>
            <a:endParaRPr lang="en-US" altLang="en-US" dirty="0"/>
          </a:p>
        </p:txBody>
      </p:sp>
      <p:sp>
        <p:nvSpPr>
          <p:cNvPr id="3" name="Date Placeholder 2"/>
          <p:cNvSpPr>
            <a:spLocks noGrp="1"/>
          </p:cNvSpPr>
          <p:nvPr>
            <p:ph type="dt" idx="10"/>
          </p:nvPr>
        </p:nvSpPr>
        <p:spPr/>
        <p:txBody>
          <a:bodyPr/>
          <a:lstStyle/>
          <a:p>
            <a:pPr>
              <a:defRPr/>
            </a:pPr>
            <a:endParaRPr lang="en-US" alt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7332452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4143587"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0" tIns="48320" rIns="96640" bIns="48320"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48385CA2-B99A-4FBE-BA41-FAAF07F783A0}" type="slidenum">
              <a:rPr lang="en-US" altLang="en-US" sz="1300"/>
              <a:pPr algn="r" eaLnBrk="1" hangingPunct="1">
                <a:spcBef>
                  <a:spcPct val="0"/>
                </a:spcBef>
                <a:buClrTx/>
                <a:buSzTx/>
                <a:buFontTx/>
                <a:buNone/>
              </a:pPr>
              <a:t>19</a:t>
            </a:fld>
            <a:endParaRPr lang="en-US" altLang="en-US" sz="1300" dirty="0"/>
          </a:p>
        </p:txBody>
      </p:sp>
      <p:sp>
        <p:nvSpPr>
          <p:cNvPr id="46083" name="Rectangle 2"/>
          <p:cNvSpPr>
            <a:spLocks noGrp="1" noRot="1" noChangeAspect="1" noChangeArrowheads="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Notes Placeholder 7"/>
          <p:cNvSpPr>
            <a:spLocks noGrp="1"/>
          </p:cNvSpPr>
          <p:nvPr/>
        </p:nvSpPr>
        <p:spPr bwMode="auto">
          <a:xfrm>
            <a:off x="733215" y="4562237"/>
            <a:ext cx="5848773" cy="4318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0" tIns="48320" rIns="96640" bIns="48320"/>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buClrTx/>
              <a:buSzTx/>
              <a:buFontTx/>
              <a:buNone/>
            </a:pPr>
            <a:endParaRPr lang="en-US" altLang="en-US" sz="1300" dirty="0"/>
          </a:p>
        </p:txBody>
      </p:sp>
      <p:sp>
        <p:nvSpPr>
          <p:cNvPr id="46085" name="Notes Placeholder 1"/>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The bell can not be </a:t>
            </a:r>
            <a:r>
              <a:rPr lang="en-US" altLang="en-US" b="1" dirty="0" err="1"/>
              <a:t>unrung</a:t>
            </a:r>
            <a:endParaRPr lang="en-US" altLang="en-US" b="1" dirty="0"/>
          </a:p>
          <a:p>
            <a:pPr lvl="1" eaLnBrk="1" hangingPunct="1">
              <a:spcBef>
                <a:spcPct val="0"/>
              </a:spcBef>
            </a:pPr>
            <a:r>
              <a:rPr lang="en-US" altLang="en-US" b="1" dirty="0"/>
              <a:t>If taxpayer tells counselor about income, it must be reported. For example:</a:t>
            </a:r>
          </a:p>
          <a:p>
            <a:pPr lvl="2" eaLnBrk="1" hangingPunct="1">
              <a:spcBef>
                <a:spcPct val="0"/>
              </a:spcBef>
            </a:pPr>
            <a:r>
              <a:rPr lang="en-US" altLang="en-US" b="1" dirty="0"/>
              <a:t>Cash for self-employment work</a:t>
            </a:r>
          </a:p>
          <a:p>
            <a:pPr lvl="2" eaLnBrk="1" hangingPunct="1">
              <a:spcBef>
                <a:spcPct val="0"/>
              </a:spcBef>
            </a:pPr>
            <a:r>
              <a:rPr lang="en-US" altLang="en-US" b="1" dirty="0"/>
              <a:t>Interest on checking account not reported on 1099-INT</a:t>
            </a:r>
          </a:p>
        </p:txBody>
      </p:sp>
      <p:sp>
        <p:nvSpPr>
          <p:cNvPr id="3" name="Date Placeholder 2"/>
          <p:cNvSpPr>
            <a:spLocks noGrp="1"/>
          </p:cNvSpPr>
          <p:nvPr>
            <p:ph type="dt" idx="10"/>
          </p:nvPr>
        </p:nvSpPr>
        <p:spPr/>
        <p:txBody>
          <a:bodyPr/>
          <a:lstStyle/>
          <a:p>
            <a:pPr>
              <a:defRPr/>
            </a:pPr>
            <a:endParaRPr lang="en-US" alt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8082736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4143587"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0" tIns="48320" rIns="96640" bIns="48320" anchor="b"/>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17BC0C78-6586-4718-8103-44B074672F61}" type="slidenum">
              <a:rPr lang="en-US" altLang="en-US" sz="1300"/>
              <a:pPr algn="r" eaLnBrk="1" hangingPunct="1">
                <a:spcBef>
                  <a:spcPct val="0"/>
                </a:spcBef>
                <a:buClrTx/>
                <a:buSzTx/>
                <a:buFontTx/>
                <a:buNone/>
              </a:pPr>
              <a:t>20</a:t>
            </a:fld>
            <a:endParaRPr lang="en-US" altLang="en-US" sz="1300" dirty="0"/>
          </a:p>
        </p:txBody>
      </p:sp>
      <p:sp>
        <p:nvSpPr>
          <p:cNvPr id="48131" name="Rectangle 2"/>
          <p:cNvSpPr>
            <a:spLocks noGrp="1" noRot="1" noChangeAspect="1" noChangeArrowheads="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Notes Placeholder 7"/>
          <p:cNvSpPr>
            <a:spLocks noGrp="1"/>
          </p:cNvSpPr>
          <p:nvPr/>
        </p:nvSpPr>
        <p:spPr bwMode="auto">
          <a:xfrm>
            <a:off x="733215" y="4562237"/>
            <a:ext cx="5848773" cy="4318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0" tIns="48320" rIns="96640" bIns="48320"/>
          <a:lstStyle>
            <a:lvl1pPr>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buClrTx/>
              <a:buSzTx/>
              <a:buFontTx/>
              <a:buNone/>
            </a:pPr>
            <a:endParaRPr lang="en-US" altLang="en-US" sz="1300" dirty="0"/>
          </a:p>
        </p:txBody>
      </p:sp>
      <p:sp>
        <p:nvSpPr>
          <p:cNvPr id="48133" name="Notes Placeholder 1"/>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b="1" dirty="0"/>
          </a:p>
        </p:txBody>
      </p:sp>
      <p:sp>
        <p:nvSpPr>
          <p:cNvPr id="3" name="Date Placeholder 2"/>
          <p:cNvSpPr>
            <a:spLocks noGrp="1"/>
          </p:cNvSpPr>
          <p:nvPr>
            <p:ph type="dt" idx="10"/>
          </p:nvPr>
        </p:nvSpPr>
        <p:spPr/>
        <p:txBody>
          <a:bodyPr/>
          <a:lstStyle/>
          <a:p>
            <a:pPr>
              <a:defRPr/>
            </a:pPr>
            <a:endParaRPr lang="en-US" alt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4017479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Remember – for some this will be a difficult, trying experience</a:t>
            </a:r>
          </a:p>
          <a:p>
            <a:pPr lvl="1" eaLnBrk="1" hangingPunct="1">
              <a:spcBef>
                <a:spcPct val="0"/>
              </a:spcBef>
            </a:pPr>
            <a:r>
              <a:rPr lang="en-US" altLang="en-US" b="1" dirty="0"/>
              <a:t>Giving their personal confidential information to a stranger</a:t>
            </a:r>
          </a:p>
          <a:p>
            <a:pPr lvl="1" eaLnBrk="1" hangingPunct="1">
              <a:spcBef>
                <a:spcPct val="0"/>
              </a:spcBef>
            </a:pPr>
            <a:r>
              <a:rPr lang="en-US" altLang="en-US" b="1" dirty="0"/>
              <a:t>Will they owe more than they can afford</a:t>
            </a:r>
          </a:p>
          <a:p>
            <a:pPr lvl="1" eaLnBrk="1" hangingPunct="1">
              <a:spcBef>
                <a:spcPct val="0"/>
              </a:spcBef>
            </a:pPr>
            <a:r>
              <a:rPr lang="en-US" altLang="en-US" b="1" dirty="0"/>
              <a:t>Will they get the refund they hope for</a:t>
            </a:r>
          </a:p>
          <a:p>
            <a:pPr lvl="1" eaLnBrk="1" hangingPunct="1">
              <a:spcBef>
                <a:spcPct val="0"/>
              </a:spcBef>
            </a:pPr>
            <a:r>
              <a:rPr lang="en-US" altLang="en-US" b="1" dirty="0"/>
              <a:t>May have physical limitations</a:t>
            </a: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68AE7AFD-F26B-4F14-8096-4D9D44A0BEF2}" type="slidenum">
              <a:rPr lang="en-US" altLang="en-US"/>
              <a:pPr>
                <a:spcBef>
                  <a:spcPct val="0"/>
                </a:spcBef>
                <a:buClrTx/>
                <a:buSzTx/>
                <a:buFontTx/>
                <a:buNone/>
              </a:pPr>
              <a:t>2</a:t>
            </a:fld>
            <a:endParaRPr lang="en-US" altLang="en-US" dirty="0"/>
          </a:p>
        </p:txBody>
      </p:sp>
      <p:sp>
        <p:nvSpPr>
          <p:cNvPr id="3" name="Date Placeholder 2"/>
          <p:cNvSpPr>
            <a:spLocks noGrp="1"/>
          </p:cNvSpPr>
          <p:nvPr>
            <p:ph type="dt" idx="10"/>
          </p:nvPr>
        </p:nvSpPr>
        <p:spPr/>
        <p:txBody>
          <a:bodyPr/>
          <a:lstStyle/>
          <a:p>
            <a:pPr>
              <a:defRPr/>
            </a:pPr>
            <a:endParaRPr lang="en-US" alt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8683783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Remind taxpayer (again) that they be able to provide records if IRS or state asks for them</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40E6BD0A-F540-4E8B-80FC-A27988B65D57}" type="slidenum">
              <a:rPr lang="en-US" altLang="en-US"/>
              <a:pPr>
                <a:spcBef>
                  <a:spcPct val="0"/>
                </a:spcBef>
                <a:buClrTx/>
                <a:buSzTx/>
                <a:buFontTx/>
                <a:buNone/>
              </a:pPr>
              <a:t>21</a:t>
            </a:fld>
            <a:endParaRPr lang="en-US" altLang="en-US" dirty="0"/>
          </a:p>
        </p:txBody>
      </p:sp>
      <p:sp>
        <p:nvSpPr>
          <p:cNvPr id="3" name="Date Placeholder 2"/>
          <p:cNvSpPr>
            <a:spLocks noGrp="1"/>
          </p:cNvSpPr>
          <p:nvPr>
            <p:ph type="dt" idx="10"/>
          </p:nvPr>
        </p:nvSpPr>
        <p:spPr/>
        <p:txBody>
          <a:bodyPr/>
          <a:lstStyle/>
          <a:p>
            <a:pPr>
              <a:defRPr/>
            </a:pPr>
            <a:endParaRPr lang="en-US" alt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6068157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19773555-57E2-4DDC-9E3B-008C0FD29F46}" type="slidenum">
              <a:rPr lang="en-US" altLang="en-US" sz="1300"/>
              <a:pPr>
                <a:spcBef>
                  <a:spcPct val="0"/>
                </a:spcBef>
                <a:buClrTx/>
                <a:buSzTx/>
                <a:buFontTx/>
                <a:buNone/>
              </a:pPr>
              <a:t>22</a:t>
            </a:fld>
            <a:endParaRPr lang="en-US" altLang="en-US" sz="1300" dirty="0"/>
          </a:p>
        </p:txBody>
      </p:sp>
      <p:sp>
        <p:nvSpPr>
          <p:cNvPr id="52227" name="Rectangle 2"/>
          <p:cNvSpPr>
            <a:spLocks noGrp="1" noRot="1" noChangeAspect="1" noChangeArrowheads="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If not comfortable with some in-scope tax situation, hand taxpayer off to more experienced counselor.</a:t>
            </a:r>
          </a:p>
        </p:txBody>
      </p:sp>
      <p:sp>
        <p:nvSpPr>
          <p:cNvPr id="3" name="Date Placeholder 2"/>
          <p:cNvSpPr>
            <a:spLocks noGrp="1"/>
          </p:cNvSpPr>
          <p:nvPr>
            <p:ph type="dt" idx="10"/>
          </p:nvPr>
        </p:nvSpPr>
        <p:spPr/>
        <p:txBody>
          <a:bodyPr/>
          <a:lstStyle/>
          <a:p>
            <a:pPr>
              <a:defRPr/>
            </a:pPr>
            <a:endParaRPr lang="en-US" alt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272941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Make sure taxpayer understands the steps you will follow that lead to his/her return being completed</a:t>
            </a:r>
          </a:p>
          <a:p>
            <a:pPr lvl="1" eaLnBrk="1" hangingPunct="1">
              <a:spcBef>
                <a:spcPct val="0"/>
              </a:spcBef>
            </a:pPr>
            <a:r>
              <a:rPr lang="en-US" altLang="en-US" b="1" dirty="0"/>
              <a:t>Review of Intake</a:t>
            </a:r>
            <a:r>
              <a:rPr lang="en-US" altLang="en-US" b="1" baseline="0" dirty="0"/>
              <a:t> Booklet </a:t>
            </a:r>
            <a:r>
              <a:rPr lang="en-US" altLang="en-US" b="1" dirty="0"/>
              <a:t>and documents and last year’s return to make sure have everything and return is in scope</a:t>
            </a:r>
          </a:p>
          <a:p>
            <a:pPr lvl="1" eaLnBrk="1" hangingPunct="1">
              <a:spcBef>
                <a:spcPct val="0"/>
              </a:spcBef>
            </a:pPr>
            <a:r>
              <a:rPr lang="en-US" altLang="en-US" b="1" dirty="0"/>
              <a:t>Data entry in TaxSlayer – will likely have questions as go through this</a:t>
            </a:r>
          </a:p>
          <a:p>
            <a:pPr lvl="1" eaLnBrk="1" hangingPunct="1">
              <a:spcBef>
                <a:spcPct val="0"/>
              </a:spcBef>
            </a:pPr>
            <a:r>
              <a:rPr lang="en-US" altLang="en-US" b="1" dirty="0"/>
              <a:t>Your review of completed return with taxpayer – he/she knows better than anyone if spellings are correct, addresses correct, etc. plus chance to answer any questions</a:t>
            </a:r>
          </a:p>
          <a:p>
            <a:pPr lvl="1" eaLnBrk="1" hangingPunct="1">
              <a:spcBef>
                <a:spcPct val="0"/>
              </a:spcBef>
            </a:pPr>
            <a:r>
              <a:rPr lang="en-US" altLang="en-US" b="1" dirty="0"/>
              <a:t>QR by a second set of eyes to make sure everything is correct</a:t>
            </a:r>
          </a:p>
          <a:p>
            <a:pPr lvl="1" eaLnBrk="1" hangingPunct="1">
              <a:spcBef>
                <a:spcPct val="0"/>
              </a:spcBef>
            </a:pPr>
            <a:r>
              <a:rPr lang="en-US" altLang="en-US" b="1" dirty="0"/>
              <a:t>Will give copies of returns to taxpayer for their records</a:t>
            </a:r>
          </a:p>
          <a:p>
            <a:pPr lvl="1" eaLnBrk="1" hangingPunct="1">
              <a:spcBef>
                <a:spcPct val="0"/>
              </a:spcBef>
            </a:pPr>
            <a:r>
              <a:rPr lang="en-US" altLang="en-US" b="1" dirty="0"/>
              <a:t>Will efile federal and state returns (unless there is a tax law related reason not to – we don’t prepare paper returns otherwise)</a:t>
            </a:r>
          </a:p>
          <a:p>
            <a:pPr lvl="1" eaLnBrk="1" hangingPunct="1">
              <a:spcBef>
                <a:spcPct val="0"/>
              </a:spcBef>
            </a:pPr>
            <a:r>
              <a:rPr lang="en-US" altLang="en-US" b="1" dirty="0"/>
              <a:t>Will give them any local returns to mail if necessary</a:t>
            </a:r>
          </a:p>
          <a:p>
            <a:pPr eaLnBrk="1" hangingPunct="1">
              <a:spcBef>
                <a:spcPct val="0"/>
              </a:spcBef>
            </a:pPr>
            <a:endParaRPr lang="en-US" altLang="en-US" dirty="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ABE2B463-2A7E-4E1E-B02D-524EF121E513}" type="slidenum">
              <a:rPr lang="en-US" altLang="en-US"/>
              <a:pPr>
                <a:spcBef>
                  <a:spcPct val="0"/>
                </a:spcBef>
                <a:buClrTx/>
                <a:buSzTx/>
                <a:buFontTx/>
                <a:buNone/>
              </a:pPr>
              <a:t>4</a:t>
            </a:fld>
            <a:endParaRPr lang="en-US" altLang="en-US" dirty="0"/>
          </a:p>
        </p:txBody>
      </p:sp>
      <p:sp>
        <p:nvSpPr>
          <p:cNvPr id="3" name="Date Placeholder 2"/>
          <p:cNvSpPr>
            <a:spLocks noGrp="1"/>
          </p:cNvSpPr>
          <p:nvPr>
            <p:ph type="dt" idx="10"/>
          </p:nvPr>
        </p:nvSpPr>
        <p:spPr/>
        <p:txBody>
          <a:bodyPr/>
          <a:lstStyle/>
          <a:p>
            <a:pPr>
              <a:defRPr/>
            </a:pPr>
            <a:endParaRPr lang="en-US" alt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296990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Be cognizant of IDENTITY THEFT!</a:t>
            </a:r>
          </a:p>
          <a:p>
            <a:pPr eaLnBrk="1" hangingPunct="1">
              <a:spcBef>
                <a:spcPct val="0"/>
              </a:spcBef>
            </a:pPr>
            <a:endParaRPr lang="en-US" altLang="en-US" dirty="0"/>
          </a:p>
          <a:p>
            <a:pPr eaLnBrk="1" hangingPunct="1">
              <a:spcBef>
                <a:spcPct val="0"/>
              </a:spcBef>
            </a:pPr>
            <a:r>
              <a:rPr lang="en-US" altLang="en-US" b="1" dirty="0"/>
              <a:t>Screening may be done initially by the client facilitator, but the trained counselor must ALSO complete this step. </a:t>
            </a:r>
          </a:p>
          <a:p>
            <a:pPr eaLnBrk="1" hangingPunct="1">
              <a:spcBef>
                <a:spcPct val="0"/>
              </a:spcBef>
            </a:pPr>
            <a:endParaRPr lang="en-US" altLang="en-US" dirty="0"/>
          </a:p>
          <a:p>
            <a:pPr eaLnBrk="1" hangingPunct="1">
              <a:spcBef>
                <a:spcPct val="0"/>
              </a:spcBef>
            </a:pPr>
            <a:r>
              <a:rPr lang="en-US" altLang="en-US" b="1" dirty="0"/>
              <a:t>If taxpayer and spouse are known by counselor and identity can be verified by counselor, that is acceptable.</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C8049FA7-67C6-4519-A68F-0EADFF7355D6}" type="slidenum">
              <a:rPr lang="en-US" altLang="en-US"/>
              <a:pPr>
                <a:spcBef>
                  <a:spcPct val="0"/>
                </a:spcBef>
                <a:buClrTx/>
                <a:buSzTx/>
                <a:buFontTx/>
                <a:buNone/>
              </a:pPr>
              <a:t>5</a:t>
            </a:fld>
            <a:endParaRPr lang="en-US" altLang="en-US" dirty="0"/>
          </a:p>
        </p:txBody>
      </p:sp>
      <p:sp>
        <p:nvSpPr>
          <p:cNvPr id="3" name="Date Placeholder 2"/>
          <p:cNvSpPr>
            <a:spLocks noGrp="1"/>
          </p:cNvSpPr>
          <p:nvPr>
            <p:ph type="dt" idx="10"/>
          </p:nvPr>
        </p:nvSpPr>
        <p:spPr/>
        <p:txBody>
          <a:bodyPr/>
          <a:lstStyle/>
          <a:p>
            <a:pPr>
              <a:defRPr/>
            </a:pPr>
            <a:endParaRPr lang="en-US" alt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015040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Good interview can determine if return is in scope </a:t>
            </a:r>
          </a:p>
          <a:p>
            <a:pPr marL="169545" indent="-169545" eaLnBrk="1" hangingPunct="1">
              <a:spcBef>
                <a:spcPct val="0"/>
              </a:spcBef>
            </a:pPr>
            <a:r>
              <a:rPr lang="en-US" altLang="en-US" b="1" dirty="0"/>
              <a:t>Saves taxpayer and Counselor</a:t>
            </a:r>
            <a:r>
              <a:rPr lang="en-US" altLang="en-US" b="1" baseline="0" dirty="0"/>
              <a:t> time</a:t>
            </a:r>
            <a:r>
              <a:rPr lang="en-US" altLang="en-US" b="1" dirty="0">
                <a:cs typeface="Calibri"/>
              </a:rPr>
              <a:t>+</a:t>
            </a:r>
            <a:endParaRPr lang="en-US" altLang="en-US" b="1" baseline="0" dirty="0">
              <a:cs typeface="Calibri"/>
            </a:endParaRPr>
          </a:p>
        </p:txBody>
      </p:sp>
      <p:sp>
        <p:nvSpPr>
          <p:cNvPr id="11268" name="Slide Number Placeholder 3"/>
          <p:cNvSpPr>
            <a:spLocks noGrp="1"/>
          </p:cNvSpPr>
          <p:nvPr>
            <p:ph type="sldNum" sz="quarter" idx="5"/>
          </p:nvPr>
        </p:nvSpPr>
        <p:spPr bwMode="auto">
          <a:xfrm>
            <a:off x="4143587" y="9119474"/>
            <a:ext cx="3169920" cy="48006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40" tIns="48320" rIns="96640" bIns="48320"/>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2024DC14-4E79-4014-AE0E-EEF6A17FB6C0}" type="slidenum">
              <a:rPr lang="en-US" altLang="en-US"/>
              <a:pPr>
                <a:spcBef>
                  <a:spcPct val="0"/>
                </a:spcBef>
                <a:buClrTx/>
                <a:buSzTx/>
                <a:buFontTx/>
                <a:buNone/>
              </a:pPr>
              <a:t>6</a:t>
            </a:fld>
            <a:endParaRPr lang="en-US" altLang="en-US" dirty="0"/>
          </a:p>
        </p:txBody>
      </p:sp>
      <p:sp>
        <p:nvSpPr>
          <p:cNvPr id="3" name="Date Placeholder 2"/>
          <p:cNvSpPr>
            <a:spLocks noGrp="1"/>
          </p:cNvSpPr>
          <p:nvPr>
            <p:ph type="dt" idx="10"/>
          </p:nvPr>
        </p:nvSpPr>
        <p:spPr/>
        <p:txBody>
          <a:bodyPr/>
          <a:lstStyle/>
          <a:p>
            <a:pPr>
              <a:defRPr/>
            </a:pPr>
            <a:endParaRPr lang="en-US" alt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2438152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endParaRPr lang="en-US" b="1" dirty="0"/>
          </a:p>
        </p:txBody>
      </p:sp>
      <p:sp>
        <p:nvSpPr>
          <p:cNvPr id="4" name="Date Placeholder 3"/>
          <p:cNvSpPr>
            <a:spLocks noGrp="1"/>
          </p:cNvSpPr>
          <p:nvPr>
            <p:ph type="dt"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94939D4-7385-409D-A050-1047E1E522D8}" type="slidenum">
              <a:rPr lang="en-US" altLang="en-US" smtClean="0"/>
              <a:pPr>
                <a:defRPr/>
              </a:pPr>
              <a:t>7</a:t>
            </a:fld>
            <a:endParaRPr lang="en-US" altLang="en-US" dirty="0"/>
          </a:p>
        </p:txBody>
      </p:sp>
    </p:spTree>
    <p:extLst>
      <p:ext uri="{BB962C8B-B14F-4D97-AF65-F5344CB8AC3E}">
        <p14:creationId xmlns:p14="http://schemas.microsoft.com/office/powerpoint/2010/main" val="37622634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This is not an option – </a:t>
            </a:r>
            <a:r>
              <a:rPr lang="en-US" altLang="en-US" b="1" i="1" u="none" dirty="0"/>
              <a:t>REQUIRED</a:t>
            </a:r>
            <a:r>
              <a:rPr lang="en-US" altLang="en-US" b="1" u="sng" dirty="0"/>
              <a:t> </a:t>
            </a:r>
            <a:r>
              <a:rPr lang="en-US" altLang="en-US" b="1" dirty="0"/>
              <a:t>for each taxpayer/couple/family</a:t>
            </a:r>
          </a:p>
          <a:p>
            <a:pPr eaLnBrk="1" hangingPunct="1">
              <a:spcBef>
                <a:spcPct val="0"/>
              </a:spcBef>
            </a:pPr>
            <a:r>
              <a:rPr lang="en-US" altLang="en-US" b="1" dirty="0"/>
              <a:t>Some taxpayers may have difficulty answering all the questions.</a:t>
            </a:r>
          </a:p>
          <a:p>
            <a:pPr lvl="1" eaLnBrk="1" hangingPunct="1">
              <a:spcBef>
                <a:spcPct val="0"/>
              </a:spcBef>
            </a:pPr>
            <a:r>
              <a:rPr lang="en-US" altLang="en-US" b="1" dirty="0"/>
              <a:t>Client Facilitator (if you have one) can help</a:t>
            </a:r>
          </a:p>
          <a:p>
            <a:pPr lvl="1" eaLnBrk="1" hangingPunct="1">
              <a:spcBef>
                <a:spcPct val="0"/>
              </a:spcBef>
            </a:pPr>
            <a:r>
              <a:rPr lang="en-US" altLang="en-US" b="1" dirty="0"/>
              <a:t>You will help as you review all questions and entries</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CA1E7DD0-7350-4A9A-816E-5CC037384296}" type="slidenum">
              <a:rPr lang="en-US" altLang="en-US"/>
              <a:pPr>
                <a:spcBef>
                  <a:spcPct val="0"/>
                </a:spcBef>
                <a:buClrTx/>
                <a:buSzTx/>
                <a:buFontTx/>
                <a:buNone/>
              </a:pPr>
              <a:t>8</a:t>
            </a:fld>
            <a:endParaRPr lang="en-US" altLang="en-US" dirty="0"/>
          </a:p>
        </p:txBody>
      </p:sp>
      <p:sp>
        <p:nvSpPr>
          <p:cNvPr id="3" name="Date Placeholder 2"/>
          <p:cNvSpPr>
            <a:spLocks noGrp="1"/>
          </p:cNvSpPr>
          <p:nvPr>
            <p:ph type="dt" idx="10"/>
          </p:nvPr>
        </p:nvSpPr>
        <p:spPr/>
        <p:txBody>
          <a:bodyPr/>
          <a:lstStyle/>
          <a:p>
            <a:pPr>
              <a:defRPr/>
            </a:pPr>
            <a:endParaRPr lang="en-US" alt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1905252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a:t>The counselor’s job is not just to input the taxpayer’s documents – it is to ensure they are preparing an accurate and complete tax return for the customer.</a:t>
            </a:r>
          </a:p>
          <a:p>
            <a:pPr eaLnBrk="1" hangingPunct="1">
              <a:spcBef>
                <a:spcPct val="0"/>
              </a:spcBef>
            </a:pPr>
            <a:r>
              <a:rPr lang="en-US" altLang="en-US" b="1" dirty="0"/>
              <a:t>Not uncommon for taxpayers to mix multiple years of documents, so be sure have this year’s</a:t>
            </a:r>
          </a:p>
          <a:p>
            <a:pPr eaLnBrk="1" hangingPunct="1">
              <a:spcBef>
                <a:spcPct val="0"/>
              </a:spcBef>
            </a:pPr>
            <a:r>
              <a:rPr lang="en-US" altLang="en-US" b="1" dirty="0"/>
              <a:t>Sort in Form 1040 order and leave in order so that QR person doesn’t have to hunt</a:t>
            </a:r>
            <a:br>
              <a:rPr lang="en-US" altLang="en-US" b="1" dirty="0"/>
            </a:br>
            <a:endParaRPr lang="en-US" altLang="en-US" b="1" dirty="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chemeClr val="accent2"/>
              </a:buClr>
              <a:buSzPct val="95000"/>
              <a:buFont typeface="Calibri" panose="020F0502020204030204" pitchFamily="34" charset="0"/>
              <a:buChar char="●"/>
              <a:defRPr sz="1500">
                <a:solidFill>
                  <a:schemeClr val="tx1"/>
                </a:solidFill>
                <a:latin typeface="Calibri" panose="020F0502020204030204" pitchFamily="34" charset="0"/>
              </a:defRPr>
            </a:lvl1pPr>
            <a:lvl2pPr marL="785372" indent="-302066">
              <a:spcBef>
                <a:spcPct val="30000"/>
              </a:spcBef>
              <a:buClr>
                <a:srgbClr val="009900"/>
              </a:buClr>
              <a:buSzPct val="70000"/>
              <a:buFont typeface="Wingdings" panose="05000000000000000000" pitchFamily="2" charset="2"/>
              <a:buChar char="n"/>
              <a:defRPr sz="1500">
                <a:solidFill>
                  <a:schemeClr val="tx1"/>
                </a:solidFill>
                <a:latin typeface="Calibri" panose="020F0502020204030204" pitchFamily="34" charset="0"/>
              </a:defRPr>
            </a:lvl2pPr>
            <a:lvl3pPr marL="1208265" indent="-241653">
              <a:spcBef>
                <a:spcPct val="30000"/>
              </a:spcBef>
              <a:buClr>
                <a:srgbClr val="0070C0"/>
              </a:buClr>
              <a:buSzPct val="70000"/>
              <a:buFont typeface="Wingdings" panose="05000000000000000000" pitchFamily="2" charset="2"/>
              <a:buChar char="®"/>
              <a:defRPr sz="15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buClrTx/>
              <a:buSzTx/>
              <a:buFontTx/>
              <a:buNone/>
            </a:pPr>
            <a:fld id="{9074E5A7-F31D-430E-99B1-41560E758ABB}" type="slidenum">
              <a:rPr lang="en-US" altLang="en-US"/>
              <a:pPr>
                <a:spcBef>
                  <a:spcPct val="0"/>
                </a:spcBef>
                <a:buClrTx/>
                <a:buSzTx/>
                <a:buFontTx/>
                <a:buNone/>
              </a:pPr>
              <a:t>9</a:t>
            </a:fld>
            <a:endParaRPr lang="en-US" altLang="en-US" dirty="0"/>
          </a:p>
        </p:txBody>
      </p:sp>
      <p:sp>
        <p:nvSpPr>
          <p:cNvPr id="3" name="Date Placeholder 2"/>
          <p:cNvSpPr>
            <a:spLocks noGrp="1"/>
          </p:cNvSpPr>
          <p:nvPr>
            <p:ph type="dt" idx="10"/>
          </p:nvPr>
        </p:nvSpPr>
        <p:spPr/>
        <p:txBody>
          <a:bodyPr/>
          <a:lstStyle/>
          <a:p>
            <a:pPr>
              <a:defRPr/>
            </a:pPr>
            <a:endParaRPr lang="en-US" alt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586685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69863" marR="0" indent="-169863" algn="l" defTabSz="914400" rtl="0" eaLnBrk="0" fontAlgn="base" latinLnBrk="0" hangingPunct="0">
              <a:lnSpc>
                <a:spcPct val="100000"/>
              </a:lnSpc>
              <a:spcBef>
                <a:spcPct val="30000"/>
              </a:spcBef>
              <a:spcAft>
                <a:spcPct val="0"/>
              </a:spcAft>
              <a:buClr>
                <a:schemeClr val="accent2"/>
              </a:buClr>
              <a:buSzPct val="95000"/>
              <a:buFont typeface="Calibri" panose="020F0502020204030204" pitchFamily="34" charset="0"/>
              <a:buChar char="●"/>
              <a:tabLst/>
              <a:defRPr/>
            </a:pPr>
            <a:r>
              <a:rPr lang="en-US" b="1" dirty="0"/>
              <a:t>Rarely see this completed!</a:t>
            </a:r>
          </a:p>
          <a:p>
            <a:endParaRPr lang="en-US" dirty="0"/>
          </a:p>
        </p:txBody>
      </p:sp>
      <p:sp>
        <p:nvSpPr>
          <p:cNvPr id="4" name="Date Placeholder 3"/>
          <p:cNvSpPr>
            <a:spLocks noGrp="1"/>
          </p:cNvSpPr>
          <p:nvPr>
            <p:ph type="dt" idx="10"/>
          </p:nvPr>
        </p:nvSpPr>
        <p:spPr/>
        <p:txBody>
          <a:bodyPr/>
          <a:lstStyle/>
          <a:p>
            <a:pPr>
              <a:defRPr/>
            </a:pPr>
            <a:endParaRPr lang="en-US" alt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94939D4-7385-409D-A050-1047E1E522D8}" type="slidenum">
              <a:rPr lang="en-US" altLang="en-US" smtClean="0"/>
              <a:pPr>
                <a:defRPr/>
              </a:pPr>
              <a:t>10</a:t>
            </a:fld>
            <a:endParaRPr lang="en-US" altLang="en-US" dirty="0"/>
          </a:p>
        </p:txBody>
      </p:sp>
    </p:spTree>
    <p:extLst>
      <p:ext uri="{BB962C8B-B14F-4D97-AF65-F5344CB8AC3E}">
        <p14:creationId xmlns:p14="http://schemas.microsoft.com/office/powerpoint/2010/main" val="562160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p:nvSpPr>
        <p:spPr>
          <a:xfrm>
            <a:off x="3" y="1218977"/>
            <a:ext cx="8799444"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16503" y="3697339"/>
            <a:ext cx="6966440" cy="1112839"/>
          </a:xfrm>
          <a:prstGeom prst="rect">
            <a:avLst/>
          </a:prstGeom>
        </p:spPr>
        <p:txBody>
          <a:bodyPr anchor="ctr">
            <a:noAutofit/>
          </a:bodyPr>
          <a:lstStyle>
            <a:lvl1pPr marL="0" indent="0" algn="ctr">
              <a:spcBef>
                <a:spcPts val="0"/>
              </a:spcBef>
              <a:buNone/>
              <a:defRPr sz="320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3" y="5056020"/>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Rectangle 9"/>
          <p:cNvSpPr/>
          <p:nvPr/>
        </p:nvSpPr>
        <p:spPr>
          <a:xfrm>
            <a:off x="2" y="5056019"/>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5"/>
          <p:cNvSpPr>
            <a:spLocks noGrp="1"/>
          </p:cNvSpPr>
          <p:nvPr>
            <p:ph type="title"/>
          </p:nvPr>
        </p:nvSpPr>
        <p:spPr>
          <a:xfrm>
            <a:off x="914456" y="1875512"/>
            <a:ext cx="6970533" cy="1219200"/>
          </a:xfrm>
        </p:spPr>
        <p:txBody>
          <a:bodyPr>
            <a:noAutofit/>
          </a:bodyPr>
          <a:lstStyle>
            <a:lvl1pPr algn="ctr">
              <a:defRPr sz="4400"/>
            </a:lvl1pPr>
          </a:lstStyle>
          <a:p>
            <a:r>
              <a:rPr lang="en-US"/>
              <a:t>Click to edit Master title style</a:t>
            </a:r>
            <a:endParaRPr lang="en-US" dirty="0"/>
          </a:p>
        </p:txBody>
      </p:sp>
      <p:sp>
        <p:nvSpPr>
          <p:cNvPr id="9" name="Rectangle 8"/>
          <p:cNvSpPr/>
          <p:nvPr/>
        </p:nvSpPr>
        <p:spPr>
          <a:xfrm>
            <a:off x="1" y="5080552"/>
            <a:ext cx="8802624"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55732637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a:t>NTTC Training - TY2018</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1FA28B7E-18C1-4152-A5C9-A50CD266A490}" type="slidenum">
              <a:rPr lang="en-US" altLang="en-US" smtClean="0"/>
              <a:pPr>
                <a:defRPr/>
              </a:pPr>
              <a:t>‹#›</a:t>
            </a:fld>
            <a:endParaRPr lang="en-US" altLang="en-US" dirty="0"/>
          </a:p>
        </p:txBody>
      </p:sp>
      <p:sp>
        <p:nvSpPr>
          <p:cNvPr id="4" name="Content Placeholder 3"/>
          <p:cNvSpPr>
            <a:spLocks noGrp="1"/>
          </p:cNvSpPr>
          <p:nvPr>
            <p:ph sz="quarter" idx="12"/>
          </p:nvPr>
        </p:nvSpPr>
        <p:spPr/>
        <p:txBody>
          <a:bodyPr/>
          <a:lstStyle>
            <a:lvl4pPr marL="1944688" indent="-227013">
              <a:defRPr/>
            </a:lvl4pPr>
            <a:lvl5pPr marL="2397125" indent="-227013">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948048561"/>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a:t>NTTC Training - TY2018</a:t>
            </a:r>
            <a:endParaRPr lang="en-US" dirty="0"/>
          </a:p>
        </p:txBody>
      </p:sp>
      <p:sp>
        <p:nvSpPr>
          <p:cNvPr id="5" name="Slide Number Placeholder 4"/>
          <p:cNvSpPr>
            <a:spLocks noGrp="1"/>
          </p:cNvSpPr>
          <p:nvPr>
            <p:ph type="sldNum" sz="quarter" idx="12"/>
          </p:nvPr>
        </p:nvSpPr>
        <p:spPr/>
        <p:txBody>
          <a:bodyPr/>
          <a:lstStyle/>
          <a:p>
            <a:pPr>
              <a:defRPr/>
            </a:pPr>
            <a:fld id="{ACDBC75A-8340-44E8-98EA-256BCF3669FC}" type="slidenum">
              <a:rPr lang="en-US" altLang="en-US" smtClean="0"/>
              <a:pPr>
                <a:defRPr/>
              </a:pPr>
              <a:t>‹#›</a:t>
            </a:fld>
            <a:endParaRPr lang="en-US" altLang="en-US" dirty="0"/>
          </a:p>
        </p:txBody>
      </p:sp>
      <p:sp>
        <p:nvSpPr>
          <p:cNvPr id="6" name="Text Placeholder 5"/>
          <p:cNvSpPr>
            <a:spLocks noGrp="1"/>
          </p:cNvSpPr>
          <p:nvPr>
            <p:ph type="body" sz="quarter" idx="15"/>
          </p:nvPr>
        </p:nvSpPr>
        <p:spPr>
          <a:xfrm>
            <a:off x="1282700" y="1754188"/>
            <a:ext cx="4663440" cy="4022725"/>
          </a:xfrm>
        </p:spPr>
        <p:txBody>
          <a:bodyPr/>
          <a:lstStyle/>
          <a:p>
            <a:pPr lvl="0"/>
            <a:r>
              <a:rPr lang="en-US"/>
              <a:t>Click to 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6396039" y="1754188"/>
            <a:ext cx="4663440" cy="4022725"/>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213641574"/>
      </p:ext>
    </p:extLst>
  </p:cSld>
  <p:clrMapOvr>
    <a:masterClrMapping/>
  </p:clrMapOvr>
  <p:extLst mod="1">
    <p:ext uri="{DCECCB84-F9BA-43D5-87BE-67443E8EF086}">
      <p15:sldGuideLst xmlns:p15="http://schemas.microsoft.com/office/powerpoint/2012/main">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0" y="1535114"/>
            <a:ext cx="4663440" cy="639763"/>
          </a:xfrm>
          <a:prstGeom prst="rect">
            <a:avLst/>
          </a:prstGeom>
        </p:spPr>
        <p:txBody>
          <a:bodyPr anchor="b"/>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408616" y="1535114"/>
            <a:ext cx="4663440" cy="639763"/>
          </a:xfrm>
          <a:prstGeom prst="rect">
            <a:avLst/>
          </a:prstGeom>
        </p:spPr>
        <p:txBody>
          <a:bodyPr anchor="b">
            <a:noAutofit/>
          </a:bodyPr>
          <a:lstStyle>
            <a:lvl1pPr marL="0" indent="0">
              <a:buNone/>
              <a:defRPr sz="28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pPr>
              <a:defRPr/>
            </a:pPr>
            <a:r>
              <a:rPr lang="en-US"/>
              <a:t>NTTC Training - TY2018</a:t>
            </a:r>
            <a:endParaRPr lang="en-US" dirty="0"/>
          </a:p>
        </p:txBody>
      </p:sp>
      <p:sp>
        <p:nvSpPr>
          <p:cNvPr id="9" name="Slide Number Placeholder 8"/>
          <p:cNvSpPr>
            <a:spLocks noGrp="1"/>
          </p:cNvSpPr>
          <p:nvPr>
            <p:ph type="sldNum" sz="quarter" idx="12"/>
          </p:nvPr>
        </p:nvSpPr>
        <p:spPr/>
        <p:txBody>
          <a:bodyPr/>
          <a:lstStyle/>
          <a:p>
            <a:pPr>
              <a:defRPr/>
            </a:pPr>
            <a:fld id="{ACDBC75A-8340-44E8-98EA-256BCF3669FC}" type="slidenum">
              <a:rPr lang="en-US" altLang="en-US" smtClean="0"/>
              <a:pPr>
                <a:defRPr/>
              </a:pPr>
              <a:t>‹#›</a:t>
            </a:fld>
            <a:endParaRPr lang="en-US" altLang="en-US" dirty="0"/>
          </a:p>
        </p:txBody>
      </p:sp>
      <p:sp>
        <p:nvSpPr>
          <p:cNvPr id="10" name="Text Placeholder 9"/>
          <p:cNvSpPr>
            <a:spLocks noGrp="1"/>
          </p:cNvSpPr>
          <p:nvPr>
            <p:ph type="body" sz="quarter" idx="13"/>
          </p:nvPr>
        </p:nvSpPr>
        <p:spPr>
          <a:xfrm>
            <a:off x="1270001" y="2174876"/>
            <a:ext cx="4664075" cy="3779839"/>
          </a:xfrm>
        </p:spPr>
        <p:txBody>
          <a:bodyPr>
            <a:normAutofit/>
          </a:bodyPr>
          <a:lstStyle>
            <a:lvl1pPr>
              <a:defRPr sz="2800"/>
            </a:lvl1pPr>
            <a:lvl2pPr>
              <a:defRPr sz="2400"/>
            </a:lvl2pPr>
            <a:lvl3pPr>
              <a:defRPr sz="2000"/>
            </a:lvl3pPr>
          </a:lstStyle>
          <a:p>
            <a:pPr lvl="0"/>
            <a:r>
              <a:rPr lang="en-US"/>
              <a:t>Click to 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6408616" y="2174876"/>
            <a:ext cx="4663440" cy="3779839"/>
          </a:xfrm>
        </p:spPr>
        <p:txBody>
          <a:bodyPr>
            <a:normAutofit/>
          </a:bodyPr>
          <a:lstStyle>
            <a:lvl1pPr>
              <a:defRPr sz="2800"/>
            </a:lvl1pPr>
            <a:lvl2pPr>
              <a:defRPr sz="2400"/>
            </a:lvl2pPr>
            <a:lvl3pPr>
              <a:defRPr sz="2000"/>
            </a:lvl3p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94173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a:t>NTTC Training - TY2018</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ACDBC75A-8340-44E8-98EA-256BCF3669FC}" type="slidenum">
              <a:rPr lang="en-US" altLang="en-US" smtClean="0"/>
              <a:pPr>
                <a:defRPr/>
              </a:pPr>
              <a:t>‹#›</a:t>
            </a:fld>
            <a:endParaRPr lang="en-US" altLang="en-US" dirty="0"/>
          </a:p>
        </p:txBody>
      </p:sp>
      <p:sp>
        <p:nvSpPr>
          <p:cNvPr id="4" name="Content Placeholder 3"/>
          <p:cNvSpPr>
            <a:spLocks noGrp="1"/>
          </p:cNvSpPr>
          <p:nvPr>
            <p:ph sz="quarter" idx="12"/>
          </p:nvPr>
        </p:nvSpPr>
        <p:spPr>
          <a:xfrm>
            <a:off x="1278833" y="1761434"/>
            <a:ext cx="9753600" cy="2221287"/>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1278467" y="4108451"/>
            <a:ext cx="9753600" cy="1780116"/>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2646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a:t>NTTC Training - TY2018</a:t>
            </a:r>
            <a:endParaRPr lang="en-US" dirty="0"/>
          </a:p>
        </p:txBody>
      </p:sp>
      <p:sp>
        <p:nvSpPr>
          <p:cNvPr id="5" name="Slide Number Placeholder 4"/>
          <p:cNvSpPr>
            <a:spLocks noGrp="1"/>
          </p:cNvSpPr>
          <p:nvPr>
            <p:ph type="sldNum" sz="quarter" idx="12"/>
          </p:nvPr>
        </p:nvSpPr>
        <p:spPr/>
        <p:txBody>
          <a:bodyPr/>
          <a:lstStyle/>
          <a:p>
            <a:pPr>
              <a:defRPr/>
            </a:pPr>
            <a:fld id="{8B4613B6-0822-4DAB-B03D-2B0BA9716198}" type="slidenum">
              <a:rPr lang="en-US" altLang="en-US" smtClean="0"/>
              <a:pPr>
                <a:defRPr/>
              </a:pPr>
              <a:t>‹#›</a:t>
            </a:fld>
            <a:endParaRPr lang="en-US" altLang="en-US"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90580874"/>
      </p:ext>
    </p:extLst>
  </p:cSld>
  <p:clrMapOvr>
    <a:masterClrMapping/>
  </p:clrMapOvr>
  <p:transition>
    <p:fade/>
  </p:transition>
  <p:extLst mod="1">
    <p:ext uri="{DCECCB84-F9BA-43D5-87BE-67443E8EF086}">
      <p15:sldGuideLst xmlns:p15="http://schemas.microsoft.com/office/powerpoint/2012/main">
        <p15:guide id="7" pos="800" userDrawn="1">
          <p15:clr>
            <a:srgbClr val="FBAE40"/>
          </p15:clr>
        </p15:guide>
        <p15:guide id="8" pos="6944" userDrawn="1">
          <p15:clr>
            <a:srgbClr val="FBAE40"/>
          </p15:clr>
        </p15:guide>
        <p15:guide id="9" orient="horz" pos="828" userDrawn="1">
          <p15:clr>
            <a:srgbClr val="FBAE40"/>
          </p15:clr>
        </p15:guide>
        <p15:guide id="10" pos="1067" userDrawn="1">
          <p15:clr>
            <a:srgbClr val="FBAE40"/>
          </p15:clr>
        </p15:guide>
        <p15:guide id="11" pos="925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pPr>
              <a:defRPr/>
            </a:pPr>
            <a:r>
              <a:rPr lang="en-US"/>
              <a:t>NTTC Training - TY2018</a:t>
            </a:r>
            <a:endParaRPr lang="en-US" dirty="0"/>
          </a:p>
        </p:txBody>
      </p:sp>
      <p:sp>
        <p:nvSpPr>
          <p:cNvPr id="4" name="Slide Number Placeholder 3"/>
          <p:cNvSpPr>
            <a:spLocks noGrp="1"/>
          </p:cNvSpPr>
          <p:nvPr>
            <p:ph type="sldNum" sz="quarter" idx="12"/>
          </p:nvPr>
        </p:nvSpPr>
        <p:spPr/>
        <p:txBody>
          <a:bodyPr/>
          <a:lstStyle/>
          <a:p>
            <a:pPr>
              <a:defRPr/>
            </a:pPr>
            <a:fld id="{462CD6DB-6121-4E62-8A1A-087848F930A1}" type="slidenum">
              <a:rPr lang="en-US" altLang="en-US" smtClean="0"/>
              <a:pPr>
                <a:defRPr/>
              </a:pPr>
              <a:t>‹#›</a:t>
            </a:fld>
            <a:endParaRPr lang="en-US" alt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Rectangle 5"/>
          <p:cNvSpPr/>
          <p:nvPr/>
        </p:nvSpPr>
        <p:spPr>
          <a:xfrm>
            <a:off x="0" y="-17670"/>
            <a:ext cx="12192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22128154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pPr>
              <a:defRPr/>
            </a:pPr>
            <a:r>
              <a:rPr lang="en-US"/>
              <a:t>NTTC Training - TY2018</a:t>
            </a:r>
            <a:endParaRPr lang="en-US" dirty="0"/>
          </a:p>
        </p:txBody>
      </p:sp>
      <p:sp>
        <p:nvSpPr>
          <p:cNvPr id="4" name="Slide Number Placeholder 3"/>
          <p:cNvSpPr>
            <a:spLocks noGrp="1"/>
          </p:cNvSpPr>
          <p:nvPr>
            <p:ph type="sldNum" sz="quarter" idx="12"/>
          </p:nvPr>
        </p:nvSpPr>
        <p:spPr>
          <a:xfrm>
            <a:off x="1298941" y="6265305"/>
            <a:ext cx="518079" cy="365125"/>
          </a:xfrm>
        </p:spPr>
        <p:txBody>
          <a:bodyPr/>
          <a:lstStyle/>
          <a:p>
            <a:pPr>
              <a:defRPr/>
            </a:pPr>
            <a:fld id="{ACDBC75A-8340-44E8-98EA-256BCF3669FC}" type="slidenum">
              <a:rPr lang="en-US" altLang="en-US" smtClean="0"/>
              <a:pPr>
                <a:defRPr/>
              </a:pPr>
              <a:t>‹#›</a:t>
            </a:fld>
            <a:endParaRPr lang="en-US" altLang="en-US" dirty="0"/>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 name="Rectangle 5"/>
          <p:cNvSpPr/>
          <p:nvPr/>
        </p:nvSpPr>
        <p:spPr>
          <a:xfrm>
            <a:off x="0" y="-17670"/>
            <a:ext cx="12192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 name="Rectangle 6"/>
          <p:cNvSpPr/>
          <p:nvPr/>
        </p:nvSpPr>
        <p:spPr>
          <a:xfrm rot="16200000">
            <a:off x="-2828541" y="2810564"/>
            <a:ext cx="6876288"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8" name="Title Placeholder 1"/>
          <p:cNvSpPr>
            <a:spLocks noGrp="1"/>
          </p:cNvSpPr>
          <p:nvPr>
            <p:ph type="title"/>
          </p:nvPr>
        </p:nvSpPr>
        <p:spPr>
          <a:xfrm rot="16200000">
            <a:off x="-2255517" y="2278380"/>
            <a:ext cx="573024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451815" y="6132291"/>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0" name="Rectangle 9"/>
          <p:cNvSpPr/>
          <p:nvPr/>
        </p:nvSpPr>
        <p:spPr>
          <a:xfrm rot="5400000">
            <a:off x="-2179072" y="3380298"/>
            <a:ext cx="687628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52216257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NTTC Training - TY2018</a:t>
            </a:r>
            <a:endParaRPr lang="en-US" dirty="0"/>
          </a:p>
        </p:txBody>
      </p:sp>
      <p:sp>
        <p:nvSpPr>
          <p:cNvPr id="6" name="Slide Number Placeholder 5"/>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CDBC75A-8340-44E8-98EA-256BCF3669FC}" type="slidenum">
              <a:rPr lang="en-US" altLang="en-US" smtClean="0"/>
              <a:pPr>
                <a:defRPr/>
              </a:pPr>
              <a:t>‹#›</a:t>
            </a:fld>
            <a:endParaRPr lang="en-US" altLang="en-US" dirty="0"/>
          </a:p>
        </p:txBody>
      </p:sp>
      <p:pic>
        <p:nvPicPr>
          <p:cNvPr id="7" name="Picture 6" descr="AARPF_Logo w Tag.eps"/>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33788" y="6174258"/>
            <a:ext cx="3148613" cy="547219"/>
          </a:xfrm>
          <a:prstGeom prst="rect">
            <a:avLst/>
          </a:prstGeom>
        </p:spPr>
      </p:pic>
      <p:sp>
        <p:nvSpPr>
          <p:cNvPr id="14" name="Text Placeholder 13"/>
          <p:cNvSpPr>
            <a:spLocks noGrp="1"/>
          </p:cNvSpPr>
          <p:nvPr>
            <p:ph type="body" idx="1"/>
          </p:nvPr>
        </p:nvSpPr>
        <p:spPr>
          <a:xfrm>
            <a:off x="1278833" y="1761433"/>
            <a:ext cx="97536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1"/>
              </a:solidFill>
              <a:latin typeface="+mj-lt"/>
            </a:endParaRPr>
          </a:p>
        </p:txBody>
      </p:sp>
      <p:sp>
        <p:nvSpPr>
          <p:cNvPr id="2" name="Title Placeholder 1"/>
          <p:cNvSpPr>
            <a:spLocks noGrp="1"/>
          </p:cNvSpPr>
          <p:nvPr>
            <p:ph type="title"/>
          </p:nvPr>
        </p:nvSpPr>
        <p:spPr>
          <a:xfrm>
            <a:off x="1066803" y="28835"/>
            <a:ext cx="9751391"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AARPF_Logo w Tag.eps"/>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33787" y="6174258"/>
            <a:ext cx="3148613" cy="547219"/>
          </a:xfrm>
          <a:prstGeom prst="rect">
            <a:avLst/>
          </a:prstGeom>
        </p:spPr>
      </p:pic>
      <p:sp>
        <p:nvSpPr>
          <p:cNvPr id="12" name="Rectangle 11"/>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0" y="1182571"/>
            <a:ext cx="12192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403002704"/>
      </p:ext>
    </p:extLst>
  </p:cSld>
  <p:clrMap bg1="lt1" tx1="dk1" bg2="lt2" tx2="dk2" accent1="accent1" accent2="accent2" accent3="accent3" accent4="accent4" accent5="accent5" accent6="accent6" hlink="hlink" folHlink="folHlink"/>
  <p:sldLayoutIdLst>
    <p:sldLayoutId id="2147484647" r:id="rId1"/>
    <p:sldLayoutId id="2147484648" r:id="rId2"/>
    <p:sldLayoutId id="2147484649" r:id="rId3"/>
    <p:sldLayoutId id="2147484650" r:id="rId4"/>
    <p:sldLayoutId id="2147484651" r:id="rId5"/>
    <p:sldLayoutId id="2147484652" r:id="rId6"/>
    <p:sldLayoutId id="2147484653" r:id="rId7"/>
    <p:sldLayoutId id="2147484654" r:id="rId8"/>
  </p:sldLayoutIdLst>
  <p:transition>
    <p:fade/>
  </p:transition>
  <p:hf hdr="0" dt="0"/>
  <p:txStyles>
    <p:titleStyle>
      <a:lvl1pPr algn="l" defTabSz="457189" rtl="0" eaLnBrk="1" latinLnBrk="0" hangingPunct="1">
        <a:spcBef>
          <a:spcPct val="0"/>
        </a:spcBef>
        <a:buNone/>
        <a:defRPr sz="4000" b="1" kern="1200">
          <a:solidFill>
            <a:schemeClr val="bg1"/>
          </a:solidFill>
          <a:latin typeface="+mj-lt"/>
          <a:ea typeface="+mj-ea"/>
          <a:cs typeface="+mj-cs"/>
        </a:defRPr>
      </a:lvl1pPr>
    </p:titleStyle>
    <p:bodyStyle>
      <a:lvl1pPr marL="341313" indent="-341313" algn="l" defTabSz="457189" rtl="0" eaLnBrk="1" latinLnBrk="0" hangingPunct="1">
        <a:spcBef>
          <a:spcPts val="1800"/>
        </a:spcBef>
        <a:buClr>
          <a:srgbClr val="CF2124"/>
        </a:buClr>
        <a:buSzPct val="70000"/>
        <a:buFont typeface="Wingdings" panose="05000000000000000000" pitchFamily="2" charset="2"/>
        <a:buChar char=""/>
        <a:defRPr sz="3200" kern="1200">
          <a:solidFill>
            <a:schemeClr val="tx1"/>
          </a:solidFill>
          <a:latin typeface="+mn-lt"/>
          <a:ea typeface="+mn-ea"/>
          <a:cs typeface="+mn-cs"/>
        </a:defRPr>
      </a:lvl1pPr>
      <a:lvl2pPr marL="914400" indent="-338138" algn="l" defTabSz="457189" rtl="0" eaLnBrk="1" latinLnBrk="0" hangingPunct="1">
        <a:spcBef>
          <a:spcPts val="900"/>
        </a:spcBef>
        <a:buClr>
          <a:srgbClr val="CF2124"/>
        </a:buClr>
        <a:buSzPct val="110000"/>
        <a:buFont typeface="Calibri" panose="020F0502020204030204" pitchFamily="34" charset="0"/>
        <a:buChar char="─"/>
        <a:tabLst/>
        <a:defRPr sz="2800" kern="1200">
          <a:solidFill>
            <a:schemeClr val="tx1"/>
          </a:solidFill>
          <a:latin typeface="+mn-lt"/>
          <a:ea typeface="+mn-ea"/>
          <a:cs typeface="+mn-cs"/>
        </a:defRPr>
      </a:lvl2pPr>
      <a:lvl3pPr marL="1428750" indent="-285750" algn="l" defTabSz="457189" rtl="0" eaLnBrk="1" latinLnBrk="0" hangingPunct="1">
        <a:spcBef>
          <a:spcPts val="600"/>
        </a:spcBef>
        <a:buClr>
          <a:srgbClr val="55493F"/>
        </a:buClr>
        <a:buSzPct val="110000"/>
        <a:buFont typeface="Arial"/>
        <a:buChar char="•"/>
        <a:tabLst/>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067" userDrawn="1">
          <p15:clr>
            <a:srgbClr val="F26B43"/>
          </p15:clr>
        </p15:guide>
        <p15:guide id="2" pos="683" userDrawn="1">
          <p15:clr>
            <a:srgbClr val="F26B43"/>
          </p15:clr>
        </p15:guide>
        <p15:guide id="3" orient="horz" pos="828" userDrawn="1">
          <p15:clr>
            <a:srgbClr val="F26B43"/>
          </p15:clr>
        </p15:guide>
        <p15:guide id="4" pos="800" userDrawn="1">
          <p15:clr>
            <a:srgbClr val="F26B43"/>
          </p15:clr>
        </p15:guide>
        <p15:guide id="5" orient="horz" pos="1344" userDrawn="1">
          <p15:clr>
            <a:srgbClr val="F26B43"/>
          </p15:clr>
        </p15:guide>
        <p15:guide id="6" pos="512" userDrawn="1">
          <p15:clr>
            <a:srgbClr val="F26B43"/>
          </p15:clr>
        </p15:guide>
        <p15:guide id="7" orient="horz" pos="105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altLang="en-US" dirty="0"/>
              <a:t>Pub 4012 – Tab B</a:t>
            </a:r>
          </a:p>
          <a:p>
            <a:r>
              <a:rPr lang="en-US" altLang="en-US" dirty="0"/>
              <a:t>Pub 5101 – Intake/Interview And Quality Review Training</a:t>
            </a:r>
          </a:p>
          <a:p>
            <a:endParaRPr lang="en-US" dirty="0"/>
          </a:p>
        </p:txBody>
      </p:sp>
      <p:sp>
        <p:nvSpPr>
          <p:cNvPr id="12290" name="Title 1"/>
          <p:cNvSpPr>
            <a:spLocks noGrp="1"/>
          </p:cNvSpPr>
          <p:nvPr>
            <p:ph type="title"/>
          </p:nvPr>
        </p:nvSpPr>
        <p:spPr/>
        <p:txBody>
          <a:bodyPr>
            <a:normAutofit/>
          </a:bodyPr>
          <a:lstStyle/>
          <a:p>
            <a:r>
              <a:rPr lang="en-US" altLang="en-US"/>
              <a:t>Screening and Interviewing</a:t>
            </a:r>
            <a:endParaRPr lang="en-US" alt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a:t>NTTC Training - TY2018</a:t>
            </a:r>
            <a:endParaRPr lang="en-US" dirty="0"/>
          </a:p>
        </p:txBody>
      </p:sp>
      <p:sp>
        <p:nvSpPr>
          <p:cNvPr id="4" name="Slide Number Placeholder 3"/>
          <p:cNvSpPr>
            <a:spLocks noGrp="1"/>
          </p:cNvSpPr>
          <p:nvPr>
            <p:ph type="sldNum" sz="quarter" idx="12"/>
          </p:nvPr>
        </p:nvSpPr>
        <p:spPr/>
        <p:txBody>
          <a:bodyPr/>
          <a:lstStyle/>
          <a:p>
            <a:pPr>
              <a:defRPr/>
            </a:pPr>
            <a:fld id="{1FA28B7E-18C1-4152-A5C9-A50CD266A490}" type="slidenum">
              <a:rPr lang="en-US" altLang="en-US" smtClean="0"/>
              <a:pPr>
                <a:defRPr/>
              </a:pPr>
              <a:t>10</a:t>
            </a:fld>
            <a:endParaRPr lang="en-US" altLang="en-US" dirty="0"/>
          </a:p>
        </p:txBody>
      </p:sp>
      <p:sp>
        <p:nvSpPr>
          <p:cNvPr id="17" name="Text Placeholder 16"/>
          <p:cNvSpPr>
            <a:spLocks noGrp="1"/>
          </p:cNvSpPr>
          <p:nvPr>
            <p:ph type="body" sz="quarter" idx="15"/>
          </p:nvPr>
        </p:nvSpPr>
        <p:spPr>
          <a:xfrm>
            <a:off x="1282700" y="1754188"/>
            <a:ext cx="3289300" cy="4022725"/>
          </a:xfrm>
        </p:spPr>
        <p:txBody>
          <a:bodyPr/>
          <a:lstStyle/>
          <a:p>
            <a:r>
              <a:rPr lang="en-US" dirty="0"/>
              <a:t>Counselor to complete shaded area </a:t>
            </a:r>
          </a:p>
        </p:txBody>
      </p:sp>
      <p:sp>
        <p:nvSpPr>
          <p:cNvPr id="18" name="Text Placeholder 17"/>
          <p:cNvSpPr>
            <a:spLocks noGrp="1"/>
          </p:cNvSpPr>
          <p:nvPr>
            <p:ph type="body" sz="quarter" idx="16"/>
          </p:nvPr>
        </p:nvSpPr>
        <p:spPr/>
        <p:txBody>
          <a:bodyPr/>
          <a:lstStyle/>
          <a:p>
            <a:endParaRPr lang="en-US"/>
          </a:p>
        </p:txBody>
      </p:sp>
      <p:sp>
        <p:nvSpPr>
          <p:cNvPr id="2" name="Title 1"/>
          <p:cNvSpPr>
            <a:spLocks noGrp="1"/>
          </p:cNvSpPr>
          <p:nvPr>
            <p:ph type="title"/>
          </p:nvPr>
        </p:nvSpPr>
        <p:spPr/>
        <p:txBody>
          <a:bodyPr/>
          <a:lstStyle/>
          <a:p>
            <a:r>
              <a:rPr lang="en-US" dirty="0"/>
              <a:t>Intake Booklet Page 1</a:t>
            </a:r>
          </a:p>
        </p:txBody>
      </p:sp>
      <p:pic>
        <p:nvPicPr>
          <p:cNvPr id="10" name="Content Placeholder 9"/>
          <p:cNvPicPr>
            <a:picLocks noGrp="1" noChangeAspect="1"/>
          </p:cNvPicPr>
          <p:nvPr>
            <p:ph sz="quarter" idx="4294967295"/>
          </p:nvPr>
        </p:nvPicPr>
        <p:blipFill>
          <a:blip r:embed="rId3"/>
          <a:stretch>
            <a:fillRect/>
          </a:stretch>
        </p:blipFill>
        <p:spPr>
          <a:xfrm>
            <a:off x="4572000" y="1295400"/>
            <a:ext cx="7620000" cy="4894263"/>
          </a:xfrm>
          <a:prstGeom prst="rect">
            <a:avLst/>
          </a:prstGeom>
        </p:spPr>
      </p:pic>
      <p:sp>
        <p:nvSpPr>
          <p:cNvPr id="7" name="Rectangle 6"/>
          <p:cNvSpPr/>
          <p:nvPr/>
        </p:nvSpPr>
        <p:spPr>
          <a:xfrm>
            <a:off x="9525000" y="4724400"/>
            <a:ext cx="2590800" cy="1295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defRPr/>
            </a:pPr>
            <a:endParaRPr lang="en-US" altLang="en-US" dirty="0">
              <a:solidFill>
                <a:srgbClr val="FFFFFF"/>
              </a:solidFill>
            </a:endParaRPr>
          </a:p>
        </p:txBody>
      </p:sp>
      <p:cxnSp>
        <p:nvCxnSpPr>
          <p:cNvPr id="20" name="Straight Arrow Connector 19"/>
          <p:cNvCxnSpPr/>
          <p:nvPr/>
        </p:nvCxnSpPr>
        <p:spPr>
          <a:xfrm>
            <a:off x="3886200" y="3124200"/>
            <a:ext cx="5562600" cy="1752600"/>
          </a:xfrm>
          <a:prstGeom prst="straightConnector1">
            <a:avLst/>
          </a:prstGeom>
          <a:ln w="38100" cap="flat" cmpd="sng" algn="ctr">
            <a:solidFill>
              <a:srgbClr val="FF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562040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dirty="0"/>
              <a:t>NTTC Training - TY2018</a:t>
            </a:r>
          </a:p>
        </p:txBody>
      </p:sp>
      <p:sp>
        <p:nvSpPr>
          <p:cNvPr id="4" name="Slide Number Placeholder 3"/>
          <p:cNvSpPr>
            <a:spLocks noGrp="1"/>
          </p:cNvSpPr>
          <p:nvPr>
            <p:ph type="sldNum" sz="quarter" idx="12"/>
          </p:nvPr>
        </p:nvSpPr>
        <p:spPr/>
        <p:txBody>
          <a:bodyPr/>
          <a:lstStyle/>
          <a:p>
            <a:pPr>
              <a:defRPr/>
            </a:pPr>
            <a:fld id="{1FA28B7E-18C1-4152-A5C9-A50CD266A490}" type="slidenum">
              <a:rPr lang="en-US" altLang="en-US" smtClean="0"/>
              <a:pPr>
                <a:defRPr/>
              </a:pPr>
              <a:t>11</a:t>
            </a:fld>
            <a:endParaRPr lang="en-US" altLang="en-US" dirty="0"/>
          </a:p>
        </p:txBody>
      </p:sp>
      <p:sp>
        <p:nvSpPr>
          <p:cNvPr id="9" name="Text Placeholder 8"/>
          <p:cNvSpPr>
            <a:spLocks noGrp="1"/>
          </p:cNvSpPr>
          <p:nvPr>
            <p:ph type="body" sz="quarter" idx="15"/>
          </p:nvPr>
        </p:nvSpPr>
        <p:spPr>
          <a:xfrm>
            <a:off x="1282700" y="1754188"/>
            <a:ext cx="3060700" cy="4022725"/>
          </a:xfrm>
        </p:spPr>
        <p:txBody>
          <a:bodyPr/>
          <a:lstStyle/>
          <a:p>
            <a:r>
              <a:rPr lang="en-US" dirty="0"/>
              <a:t>Counselor to complete shaded area</a:t>
            </a:r>
          </a:p>
        </p:txBody>
      </p:sp>
      <p:sp>
        <p:nvSpPr>
          <p:cNvPr id="10" name="Text Placeholder 9"/>
          <p:cNvSpPr>
            <a:spLocks noGrp="1"/>
          </p:cNvSpPr>
          <p:nvPr>
            <p:ph type="body" sz="quarter" idx="16"/>
          </p:nvPr>
        </p:nvSpPr>
        <p:spPr/>
        <p:txBody>
          <a:bodyPr/>
          <a:lstStyle/>
          <a:p>
            <a:endParaRPr lang="en-US"/>
          </a:p>
        </p:txBody>
      </p:sp>
      <p:sp>
        <p:nvSpPr>
          <p:cNvPr id="2" name="Title 1"/>
          <p:cNvSpPr>
            <a:spLocks noGrp="1"/>
          </p:cNvSpPr>
          <p:nvPr>
            <p:ph type="title"/>
          </p:nvPr>
        </p:nvSpPr>
        <p:spPr/>
        <p:txBody>
          <a:bodyPr/>
          <a:lstStyle/>
          <a:p>
            <a:r>
              <a:rPr lang="en-US" dirty="0"/>
              <a:t>Intake Booklet Page 3</a:t>
            </a:r>
          </a:p>
        </p:txBody>
      </p:sp>
      <p:pic>
        <p:nvPicPr>
          <p:cNvPr id="8" name="Content Placeholder 7"/>
          <p:cNvPicPr>
            <a:picLocks noGrp="1" noChangeAspect="1"/>
          </p:cNvPicPr>
          <p:nvPr>
            <p:ph sz="quarter" idx="4294967295"/>
          </p:nvPr>
        </p:nvPicPr>
        <p:blipFill>
          <a:blip r:embed="rId3"/>
          <a:stretch>
            <a:fillRect/>
          </a:stretch>
        </p:blipFill>
        <p:spPr>
          <a:xfrm>
            <a:off x="4876800" y="1371600"/>
            <a:ext cx="6705600" cy="4835512"/>
          </a:xfrm>
          <a:prstGeom prst="rect">
            <a:avLst/>
          </a:prstGeom>
        </p:spPr>
      </p:pic>
      <p:sp>
        <p:nvSpPr>
          <p:cNvPr id="7" name="Rectangle 6"/>
          <p:cNvSpPr/>
          <p:nvPr/>
        </p:nvSpPr>
        <p:spPr>
          <a:xfrm>
            <a:off x="4953000" y="2438400"/>
            <a:ext cx="6553200" cy="838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defRPr/>
            </a:pPr>
            <a:endParaRPr lang="en-US" altLang="en-US" dirty="0">
              <a:solidFill>
                <a:srgbClr val="FFFFFF"/>
              </a:solidFill>
            </a:endParaRPr>
          </a:p>
        </p:txBody>
      </p:sp>
    </p:spTree>
    <p:extLst>
      <p:ext uri="{BB962C8B-B14F-4D97-AF65-F5344CB8AC3E}">
        <p14:creationId xmlns:p14="http://schemas.microsoft.com/office/powerpoint/2010/main" val="35276683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NTTC Training - TY2018</a:t>
            </a:r>
            <a:endParaRPr lang="en-US" dirty="0"/>
          </a:p>
        </p:txBody>
      </p:sp>
      <p:sp>
        <p:nvSpPr>
          <p:cNvPr id="3" name="Slide Number Placeholder 2"/>
          <p:cNvSpPr>
            <a:spLocks noGrp="1"/>
          </p:cNvSpPr>
          <p:nvPr>
            <p:ph type="sldNum" sz="quarter" idx="11"/>
          </p:nvPr>
        </p:nvSpPr>
        <p:spPr/>
        <p:txBody>
          <a:bodyPr/>
          <a:lstStyle/>
          <a:p>
            <a:fld id="{1FA28B7E-18C1-4152-A5C9-A50CD266A490}" type="slidenum">
              <a:rPr lang="en-US" altLang="en-US" smtClean="0"/>
              <a:pPr/>
              <a:t>12</a:t>
            </a:fld>
            <a:endParaRPr lang="en-US" altLang="en-US" dirty="0"/>
          </a:p>
        </p:txBody>
      </p:sp>
      <p:sp>
        <p:nvSpPr>
          <p:cNvPr id="4" name="Content Placeholder 3"/>
          <p:cNvSpPr>
            <a:spLocks noGrp="1"/>
          </p:cNvSpPr>
          <p:nvPr>
            <p:ph sz="quarter" idx="12"/>
          </p:nvPr>
        </p:nvSpPr>
        <p:spPr/>
        <p:txBody>
          <a:bodyPr>
            <a:normAutofit/>
          </a:bodyPr>
          <a:lstStyle/>
          <a:p>
            <a:r>
              <a:rPr lang="en-US" dirty="0"/>
              <a:t>Consent #1: Global </a:t>
            </a:r>
            <a:r>
              <a:rPr lang="en-US" dirty="0" err="1"/>
              <a:t>Carryforward</a:t>
            </a:r>
            <a:r>
              <a:rPr lang="en-US" dirty="0"/>
              <a:t> </a:t>
            </a:r>
          </a:p>
          <a:p>
            <a:pPr lvl="1"/>
            <a:r>
              <a:rPr lang="en-US" dirty="0"/>
              <a:t>Allows </a:t>
            </a:r>
            <a:r>
              <a:rPr lang="en-US" dirty="0" err="1"/>
              <a:t>TaxSlayer</a:t>
            </a:r>
            <a:r>
              <a:rPr lang="en-US" dirty="0"/>
              <a:t> to </a:t>
            </a:r>
            <a:r>
              <a:rPr lang="en-US" dirty="0" err="1"/>
              <a:t>carryforward</a:t>
            </a:r>
            <a:r>
              <a:rPr lang="en-US" dirty="0"/>
              <a:t> taxpayer data to all active TCE/VITA Sites following year</a:t>
            </a:r>
          </a:p>
          <a:p>
            <a:pPr lvl="1"/>
            <a:r>
              <a:rPr lang="en-US" dirty="0"/>
              <a:t>Same-site </a:t>
            </a:r>
            <a:r>
              <a:rPr lang="en-US" dirty="0" err="1"/>
              <a:t>carryforward</a:t>
            </a:r>
            <a:r>
              <a:rPr lang="en-US" dirty="0"/>
              <a:t> available without consent</a:t>
            </a:r>
          </a:p>
          <a:p>
            <a:pPr lvl="1"/>
            <a:r>
              <a:rPr lang="en-US" dirty="0"/>
              <a:t>Taxpayer/spouse sign form if agree to consent  </a:t>
            </a:r>
          </a:p>
          <a:p>
            <a:pPr lvl="2"/>
            <a:r>
              <a:rPr lang="en-US" dirty="0"/>
              <a:t>Preparer assigns PIN in </a:t>
            </a:r>
            <a:r>
              <a:rPr lang="en-US" dirty="0" err="1"/>
              <a:t>e</a:t>
            </a:r>
            <a:r>
              <a:rPr lang="en-US" dirty="0"/>
              <a:t>-file section </a:t>
            </a:r>
          </a:p>
          <a:p>
            <a:pPr lvl="2"/>
            <a:r>
              <a:rPr lang="en-US" dirty="0"/>
              <a:t>If consent denied no PIN required</a:t>
            </a:r>
          </a:p>
          <a:p>
            <a:endParaRPr lang="en-US" dirty="0"/>
          </a:p>
        </p:txBody>
      </p:sp>
      <p:sp>
        <p:nvSpPr>
          <p:cNvPr id="5" name="Title 4"/>
          <p:cNvSpPr>
            <a:spLocks noGrp="1"/>
          </p:cNvSpPr>
          <p:nvPr>
            <p:ph type="title"/>
          </p:nvPr>
        </p:nvSpPr>
        <p:spPr/>
        <p:txBody>
          <a:bodyPr>
            <a:normAutofit/>
          </a:bodyPr>
          <a:lstStyle/>
          <a:p>
            <a:r>
              <a:rPr lang="en-US" dirty="0"/>
              <a:t>Intake Booklet: Global </a:t>
            </a:r>
            <a:r>
              <a:rPr lang="en-US" dirty="0" err="1"/>
              <a:t>Carryforward</a:t>
            </a:r>
            <a:r>
              <a:rPr lang="en-US" dirty="0"/>
              <a:t> Consent </a:t>
            </a:r>
          </a:p>
        </p:txBody>
      </p:sp>
    </p:spTree>
    <p:extLst>
      <p:ext uri="{BB962C8B-B14F-4D97-AF65-F5344CB8AC3E}">
        <p14:creationId xmlns:p14="http://schemas.microsoft.com/office/powerpoint/2010/main" val="3767194545"/>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NTTC Training - TY2018</a:t>
            </a:r>
            <a:endParaRPr lang="en-US" dirty="0"/>
          </a:p>
        </p:txBody>
      </p:sp>
      <p:sp>
        <p:nvSpPr>
          <p:cNvPr id="3" name="Slide Number Placeholder 2"/>
          <p:cNvSpPr>
            <a:spLocks noGrp="1"/>
          </p:cNvSpPr>
          <p:nvPr>
            <p:ph type="sldNum" sz="quarter" idx="11"/>
          </p:nvPr>
        </p:nvSpPr>
        <p:spPr/>
        <p:txBody>
          <a:bodyPr/>
          <a:lstStyle/>
          <a:p>
            <a:fld id="{1FA28B7E-18C1-4152-A5C9-A50CD266A490}" type="slidenum">
              <a:rPr lang="en-US" altLang="en-US" smtClean="0"/>
              <a:pPr/>
              <a:t>13</a:t>
            </a:fld>
            <a:endParaRPr lang="en-US" altLang="en-US" dirty="0"/>
          </a:p>
        </p:txBody>
      </p:sp>
      <p:sp>
        <p:nvSpPr>
          <p:cNvPr id="4" name="Content Placeholder 3"/>
          <p:cNvSpPr>
            <a:spLocks noGrp="1"/>
          </p:cNvSpPr>
          <p:nvPr>
            <p:ph sz="quarter" idx="12"/>
          </p:nvPr>
        </p:nvSpPr>
        <p:spPr/>
        <p:txBody>
          <a:bodyPr>
            <a:normAutofit fontScale="92500"/>
          </a:bodyPr>
          <a:lstStyle/>
          <a:p>
            <a:r>
              <a:rPr lang="en-US" dirty="0"/>
              <a:t>Consent #2: Relational Offices Consent</a:t>
            </a:r>
          </a:p>
          <a:p>
            <a:pPr lvl="1"/>
            <a:r>
              <a:rPr lang="en-US" dirty="0"/>
              <a:t>Allows </a:t>
            </a:r>
            <a:r>
              <a:rPr lang="en-US" dirty="0" err="1"/>
              <a:t>TaxSlayer</a:t>
            </a:r>
            <a:r>
              <a:rPr lang="en-US" dirty="0"/>
              <a:t> to share taxpayer data with AARP Foundation</a:t>
            </a:r>
          </a:p>
          <a:p>
            <a:pPr lvl="1"/>
            <a:r>
              <a:rPr lang="en-US" dirty="0"/>
              <a:t>Consent </a:t>
            </a:r>
            <a:r>
              <a:rPr lang="en-US" b="1" dirty="0"/>
              <a:t>required to e-file </a:t>
            </a:r>
            <a:r>
              <a:rPr lang="en-US" dirty="0" smtClean="0"/>
              <a:t>any return</a:t>
            </a:r>
            <a:endParaRPr lang="en-US" dirty="0"/>
          </a:p>
          <a:p>
            <a:pPr lvl="1"/>
            <a:r>
              <a:rPr lang="en-US" dirty="0"/>
              <a:t>Taxpayer/spouse sign form if consent given</a:t>
            </a:r>
          </a:p>
          <a:p>
            <a:pPr lvl="2"/>
            <a:r>
              <a:rPr lang="en-US" dirty="0"/>
              <a:t>Preparer assigns PIN in </a:t>
            </a:r>
            <a:r>
              <a:rPr lang="en-US" dirty="0" err="1"/>
              <a:t>e</a:t>
            </a:r>
            <a:r>
              <a:rPr lang="en-US" dirty="0"/>
              <a:t>-file section</a:t>
            </a:r>
          </a:p>
          <a:p>
            <a:pPr lvl="1"/>
            <a:r>
              <a:rPr lang="en-US" dirty="0"/>
              <a:t>If consent denied </a:t>
            </a:r>
            <a:r>
              <a:rPr lang="en-US" dirty="0" smtClean="0"/>
              <a:t>return(s) </a:t>
            </a:r>
            <a:r>
              <a:rPr lang="en-US" dirty="0"/>
              <a:t>must be paper filed</a:t>
            </a:r>
          </a:p>
          <a:p>
            <a:pPr lvl="2"/>
            <a:r>
              <a:rPr lang="en-US" dirty="0"/>
              <a:t>Taxpayer/spouse not required to sign if consent denied</a:t>
            </a:r>
          </a:p>
          <a:p>
            <a:pPr lvl="2"/>
            <a:r>
              <a:rPr lang="en-US" dirty="0"/>
              <a:t>No PIN entered if consent denied</a:t>
            </a:r>
          </a:p>
          <a:p>
            <a:endParaRPr lang="en-US" dirty="0"/>
          </a:p>
        </p:txBody>
      </p:sp>
      <p:sp>
        <p:nvSpPr>
          <p:cNvPr id="5" name="Title 4"/>
          <p:cNvSpPr>
            <a:spLocks noGrp="1"/>
          </p:cNvSpPr>
          <p:nvPr>
            <p:ph type="title"/>
          </p:nvPr>
        </p:nvSpPr>
        <p:spPr/>
        <p:txBody>
          <a:bodyPr/>
          <a:lstStyle/>
          <a:p>
            <a:r>
              <a:rPr lang="en-US" dirty="0"/>
              <a:t>Intake Booklet: Relational Offices Consent</a:t>
            </a:r>
          </a:p>
        </p:txBody>
      </p:sp>
    </p:spTree>
    <p:extLst>
      <p:ext uri="{BB962C8B-B14F-4D97-AF65-F5344CB8AC3E}">
        <p14:creationId xmlns:p14="http://schemas.microsoft.com/office/powerpoint/2010/main" val="346595544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a:t>NTTC Training - TY2018</a:t>
            </a:r>
            <a:endParaRPr lang="en-US" dirty="0"/>
          </a:p>
        </p:txBody>
      </p:sp>
      <p:sp>
        <p:nvSpPr>
          <p:cNvPr id="3" name="Slide Number Placeholder 2"/>
          <p:cNvSpPr>
            <a:spLocks noGrp="1"/>
          </p:cNvSpPr>
          <p:nvPr>
            <p:ph type="sldNum" sz="quarter" idx="11"/>
          </p:nvPr>
        </p:nvSpPr>
        <p:spPr/>
        <p:txBody>
          <a:bodyPr/>
          <a:lstStyle/>
          <a:p>
            <a:pPr>
              <a:defRPr/>
            </a:pPr>
            <a:fld id="{1FA28B7E-18C1-4152-A5C9-A50CD266A490}" type="slidenum">
              <a:rPr lang="en-US" altLang="en-US" smtClean="0"/>
              <a:pPr>
                <a:defRPr/>
              </a:pPr>
              <a:t>14</a:t>
            </a:fld>
            <a:endParaRPr lang="en-US" altLang="en-US" dirty="0"/>
          </a:p>
        </p:txBody>
      </p:sp>
      <p:sp>
        <p:nvSpPr>
          <p:cNvPr id="4" name="Content Placeholder 3"/>
          <p:cNvSpPr>
            <a:spLocks noGrp="1"/>
          </p:cNvSpPr>
          <p:nvPr>
            <p:ph sz="quarter" idx="12"/>
          </p:nvPr>
        </p:nvSpPr>
        <p:spPr/>
        <p:txBody>
          <a:bodyPr/>
          <a:lstStyle/>
          <a:p>
            <a:r>
              <a:rPr lang="en-US" dirty="0"/>
              <a:t>Security of Data</a:t>
            </a:r>
          </a:p>
          <a:p>
            <a:pPr lvl="1"/>
            <a:r>
              <a:rPr lang="en-US" dirty="0"/>
              <a:t>limited number of Foundation staff have access to data</a:t>
            </a:r>
          </a:p>
          <a:p>
            <a:pPr lvl="1"/>
            <a:r>
              <a:rPr lang="en-US" dirty="0"/>
              <a:t>Data collected will not include full Social Security number</a:t>
            </a:r>
          </a:p>
          <a:p>
            <a:pPr lvl="1"/>
            <a:r>
              <a:rPr lang="en-US" dirty="0"/>
              <a:t>Foundation staff will not have access to returns</a:t>
            </a:r>
          </a:p>
        </p:txBody>
      </p:sp>
      <p:sp>
        <p:nvSpPr>
          <p:cNvPr id="5" name="Title 4"/>
          <p:cNvSpPr>
            <a:spLocks noGrp="1"/>
          </p:cNvSpPr>
          <p:nvPr>
            <p:ph type="title"/>
          </p:nvPr>
        </p:nvSpPr>
        <p:spPr/>
        <p:txBody>
          <a:bodyPr>
            <a:normAutofit fontScale="90000"/>
          </a:bodyPr>
          <a:lstStyle/>
          <a:p>
            <a:r>
              <a:rPr lang="en-US" dirty="0"/>
              <a:t>Intake Booklet: Relational Office Consent Form</a:t>
            </a:r>
          </a:p>
        </p:txBody>
      </p:sp>
    </p:spTree>
    <p:extLst>
      <p:ext uri="{BB962C8B-B14F-4D97-AF65-F5344CB8AC3E}">
        <p14:creationId xmlns:p14="http://schemas.microsoft.com/office/powerpoint/2010/main" val="90207035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a:t>NTTC Training - TY2018</a:t>
            </a:r>
            <a:endParaRPr lang="en-US" dirty="0"/>
          </a:p>
        </p:txBody>
      </p:sp>
      <p:sp>
        <p:nvSpPr>
          <p:cNvPr id="3" name="Slide Number Placeholder 2"/>
          <p:cNvSpPr>
            <a:spLocks noGrp="1"/>
          </p:cNvSpPr>
          <p:nvPr>
            <p:ph type="sldNum" sz="quarter" idx="11"/>
          </p:nvPr>
        </p:nvSpPr>
        <p:spPr/>
        <p:txBody>
          <a:bodyPr/>
          <a:lstStyle/>
          <a:p>
            <a:pPr>
              <a:defRPr/>
            </a:pPr>
            <a:fld id="{1FA28B7E-18C1-4152-A5C9-A50CD266A490}" type="slidenum">
              <a:rPr lang="en-US" altLang="en-US" smtClean="0"/>
              <a:pPr>
                <a:defRPr/>
              </a:pPr>
              <a:t>15</a:t>
            </a:fld>
            <a:endParaRPr lang="en-US" altLang="en-US" dirty="0"/>
          </a:p>
        </p:txBody>
      </p:sp>
      <p:sp>
        <p:nvSpPr>
          <p:cNvPr id="4" name="Content Placeholder 3"/>
          <p:cNvSpPr>
            <a:spLocks noGrp="1"/>
          </p:cNvSpPr>
          <p:nvPr>
            <p:ph sz="quarter" idx="12"/>
          </p:nvPr>
        </p:nvSpPr>
        <p:spPr>
          <a:xfrm>
            <a:off x="1278833" y="1761432"/>
            <a:ext cx="9753600" cy="4258367"/>
          </a:xfrm>
        </p:spPr>
        <p:txBody>
          <a:bodyPr>
            <a:normAutofit fontScale="92500" lnSpcReduction="10000"/>
          </a:bodyPr>
          <a:lstStyle/>
          <a:p>
            <a:r>
              <a:rPr lang="en-US" dirty="0"/>
              <a:t>Consent #3: Information Sharing Consent</a:t>
            </a:r>
          </a:p>
          <a:p>
            <a:pPr lvl="1"/>
            <a:r>
              <a:rPr lang="en-US" dirty="0"/>
              <a:t>Information used to determine taxpayer eligibility for free programs and services offered by AARP Foundation</a:t>
            </a:r>
          </a:p>
          <a:p>
            <a:pPr lvl="1"/>
            <a:r>
              <a:rPr lang="en-US" dirty="0"/>
              <a:t>Taxpayer/spouse sign form if consent given</a:t>
            </a:r>
          </a:p>
          <a:p>
            <a:pPr lvl="2"/>
            <a:r>
              <a:rPr lang="en-US" dirty="0"/>
              <a:t>Preparer assigns PIN in </a:t>
            </a:r>
            <a:r>
              <a:rPr lang="en-US" dirty="0" err="1"/>
              <a:t>e</a:t>
            </a:r>
            <a:r>
              <a:rPr lang="en-US" dirty="0"/>
              <a:t>-file section</a:t>
            </a:r>
          </a:p>
          <a:p>
            <a:pPr lvl="1"/>
            <a:r>
              <a:rPr lang="en-US" dirty="0"/>
              <a:t>Information  shared</a:t>
            </a:r>
          </a:p>
          <a:p>
            <a:pPr lvl="2"/>
            <a:r>
              <a:rPr lang="en-US" dirty="0"/>
              <a:t>Name, address, email address, phone number and age</a:t>
            </a:r>
          </a:p>
          <a:p>
            <a:pPr lvl="2"/>
            <a:r>
              <a:rPr lang="en-US" dirty="0"/>
              <a:t>Adjusted gross income, household size and income</a:t>
            </a:r>
          </a:p>
          <a:p>
            <a:pPr lvl="2"/>
            <a:r>
              <a:rPr lang="en-US" dirty="0"/>
              <a:t>Refund allocation</a:t>
            </a:r>
          </a:p>
          <a:p>
            <a:pPr lvl="1"/>
            <a:r>
              <a:rPr lang="en-US" dirty="0"/>
              <a:t>If taxpayer declines, use “did not answer”</a:t>
            </a:r>
          </a:p>
          <a:p>
            <a:pPr lvl="1"/>
            <a:endParaRPr lang="en-US" dirty="0"/>
          </a:p>
          <a:p>
            <a:pPr lvl="1"/>
            <a:endParaRPr lang="en-US" dirty="0"/>
          </a:p>
        </p:txBody>
      </p:sp>
      <p:sp>
        <p:nvSpPr>
          <p:cNvPr id="5" name="Title 4"/>
          <p:cNvSpPr>
            <a:spLocks noGrp="1"/>
          </p:cNvSpPr>
          <p:nvPr>
            <p:ph type="title"/>
          </p:nvPr>
        </p:nvSpPr>
        <p:spPr/>
        <p:txBody>
          <a:bodyPr>
            <a:normAutofit/>
          </a:bodyPr>
          <a:lstStyle/>
          <a:p>
            <a:r>
              <a:rPr lang="en-US" dirty="0"/>
              <a:t>Intake Booklet: Information Sharing Consent</a:t>
            </a:r>
          </a:p>
        </p:txBody>
      </p:sp>
    </p:spTree>
    <p:extLst>
      <p:ext uri="{BB962C8B-B14F-4D97-AF65-F5344CB8AC3E}">
        <p14:creationId xmlns:p14="http://schemas.microsoft.com/office/powerpoint/2010/main" val="2204153428"/>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a:t>NTTC Training - TY2018</a:t>
            </a:r>
            <a:endParaRPr lang="en-US" dirty="0"/>
          </a:p>
        </p:txBody>
      </p:sp>
      <p:sp>
        <p:nvSpPr>
          <p:cNvPr id="3" name="Slide Number Placeholder 2"/>
          <p:cNvSpPr>
            <a:spLocks noGrp="1"/>
          </p:cNvSpPr>
          <p:nvPr>
            <p:ph type="sldNum" sz="quarter" idx="11"/>
          </p:nvPr>
        </p:nvSpPr>
        <p:spPr/>
        <p:txBody>
          <a:bodyPr/>
          <a:lstStyle/>
          <a:p>
            <a:pPr>
              <a:defRPr/>
            </a:pPr>
            <a:fld id="{1FA28B7E-18C1-4152-A5C9-A50CD266A490}" type="slidenum">
              <a:rPr lang="en-US" altLang="en-US" smtClean="0"/>
              <a:pPr>
                <a:defRPr/>
              </a:pPr>
              <a:t>16</a:t>
            </a:fld>
            <a:endParaRPr lang="en-US" altLang="en-US" dirty="0"/>
          </a:p>
        </p:txBody>
      </p:sp>
      <p:sp>
        <p:nvSpPr>
          <p:cNvPr id="4" name="Content Placeholder 3"/>
          <p:cNvSpPr>
            <a:spLocks noGrp="1"/>
          </p:cNvSpPr>
          <p:nvPr>
            <p:ph sz="quarter" idx="12"/>
          </p:nvPr>
        </p:nvSpPr>
        <p:spPr/>
        <p:txBody>
          <a:bodyPr>
            <a:normAutofit/>
          </a:bodyPr>
          <a:lstStyle/>
          <a:p>
            <a:r>
              <a:rPr lang="en-US" dirty="0"/>
              <a:t>Answers required for </a:t>
            </a:r>
            <a:r>
              <a:rPr lang="en-US" b="1" dirty="0"/>
              <a:t>all</a:t>
            </a:r>
            <a:r>
              <a:rPr lang="en-US" dirty="0"/>
              <a:t> national questions in order to e-file </a:t>
            </a:r>
          </a:p>
          <a:p>
            <a:pPr lvl="1"/>
            <a:r>
              <a:rPr lang="en-US" i="1" dirty="0"/>
              <a:t>Did not answer </a:t>
            </a:r>
            <a:r>
              <a:rPr lang="en-US" dirty="0"/>
              <a:t>is a choice</a:t>
            </a:r>
          </a:p>
          <a:p>
            <a:r>
              <a:rPr lang="en-US" dirty="0"/>
              <a:t>National questions cannot be changed</a:t>
            </a:r>
          </a:p>
          <a:p>
            <a:pPr lvl="1"/>
            <a:r>
              <a:rPr lang="en-US" dirty="0"/>
              <a:t>National questions set up and passed to Tax-Aide sites through the use of the Relational Office function</a:t>
            </a:r>
          </a:p>
          <a:p>
            <a:endParaRPr lang="en-US" dirty="0"/>
          </a:p>
          <a:p>
            <a:endParaRPr lang="en-US" dirty="0"/>
          </a:p>
        </p:txBody>
      </p:sp>
      <p:sp>
        <p:nvSpPr>
          <p:cNvPr id="5" name="Title 4"/>
          <p:cNvSpPr>
            <a:spLocks noGrp="1"/>
          </p:cNvSpPr>
          <p:nvPr>
            <p:ph type="title"/>
          </p:nvPr>
        </p:nvSpPr>
        <p:spPr/>
        <p:txBody>
          <a:bodyPr/>
          <a:lstStyle/>
          <a:p>
            <a:r>
              <a:rPr lang="en-US" dirty="0"/>
              <a:t>Intake Booklet: Custom Questions</a:t>
            </a:r>
          </a:p>
        </p:txBody>
      </p:sp>
    </p:spTree>
    <p:extLst>
      <p:ext uri="{BB962C8B-B14F-4D97-AF65-F5344CB8AC3E}">
        <p14:creationId xmlns:p14="http://schemas.microsoft.com/office/powerpoint/2010/main" val="3094934023"/>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NTTC Training - TY2018</a:t>
            </a:r>
            <a:endParaRPr lang="en-US" dirty="0"/>
          </a:p>
        </p:txBody>
      </p:sp>
      <p:sp>
        <p:nvSpPr>
          <p:cNvPr id="3" name="Slide Number Placeholder 2"/>
          <p:cNvSpPr>
            <a:spLocks noGrp="1"/>
          </p:cNvSpPr>
          <p:nvPr>
            <p:ph type="sldNum" sz="quarter" idx="11"/>
          </p:nvPr>
        </p:nvSpPr>
        <p:spPr/>
        <p:txBody>
          <a:bodyPr/>
          <a:lstStyle/>
          <a:p>
            <a:fld id="{1FA28B7E-18C1-4152-A5C9-A50CD266A490}" type="slidenum">
              <a:rPr lang="en-US" altLang="en-US" smtClean="0"/>
              <a:pPr/>
              <a:t>17</a:t>
            </a:fld>
            <a:endParaRPr lang="en-US" altLang="en-US" dirty="0"/>
          </a:p>
        </p:txBody>
      </p:sp>
      <p:sp>
        <p:nvSpPr>
          <p:cNvPr id="4" name="Content Placeholder 3"/>
          <p:cNvSpPr>
            <a:spLocks noGrp="1"/>
          </p:cNvSpPr>
          <p:nvPr>
            <p:ph sz="quarter" idx="12"/>
          </p:nvPr>
        </p:nvSpPr>
        <p:spPr/>
        <p:txBody>
          <a:bodyPr>
            <a:normAutofit/>
          </a:bodyPr>
          <a:lstStyle/>
          <a:p>
            <a:r>
              <a:rPr lang="en-US" dirty="0"/>
              <a:t>Preparer completes remaining questions in software</a:t>
            </a:r>
          </a:p>
          <a:p>
            <a:pPr lvl="1"/>
            <a:r>
              <a:rPr lang="en-US" dirty="0"/>
              <a:t>How much of the refund the taxpayer saved </a:t>
            </a:r>
          </a:p>
          <a:p>
            <a:pPr lvl="1"/>
            <a:r>
              <a:rPr lang="en-US" dirty="0"/>
              <a:t>Type of savings product used</a:t>
            </a:r>
          </a:p>
          <a:p>
            <a:pPr lvl="1"/>
            <a:r>
              <a:rPr lang="en-US" dirty="0"/>
              <a:t>Was the taxpayer present during return preparation</a:t>
            </a:r>
          </a:p>
          <a:p>
            <a:pPr lvl="1"/>
            <a:r>
              <a:rPr lang="en-US" dirty="0"/>
              <a:t>Preparer’s initials</a:t>
            </a:r>
          </a:p>
          <a:p>
            <a:pPr lvl="1"/>
            <a:r>
              <a:rPr lang="en-US" dirty="0"/>
              <a:t>Reviewer’s initials – according to your site procedures</a:t>
            </a:r>
          </a:p>
          <a:p>
            <a:endParaRPr lang="en-US" dirty="0"/>
          </a:p>
        </p:txBody>
      </p:sp>
      <p:sp>
        <p:nvSpPr>
          <p:cNvPr id="5" name="Title 4"/>
          <p:cNvSpPr>
            <a:spLocks noGrp="1"/>
          </p:cNvSpPr>
          <p:nvPr>
            <p:ph type="title"/>
          </p:nvPr>
        </p:nvSpPr>
        <p:spPr/>
        <p:txBody>
          <a:bodyPr>
            <a:normAutofit/>
          </a:bodyPr>
          <a:lstStyle/>
          <a:p>
            <a:r>
              <a:rPr lang="en-US" dirty="0"/>
              <a:t>Intake Booklet: Remaining Questions</a:t>
            </a:r>
          </a:p>
        </p:txBody>
      </p:sp>
    </p:spTree>
    <p:extLst>
      <p:ext uri="{BB962C8B-B14F-4D97-AF65-F5344CB8AC3E}">
        <p14:creationId xmlns:p14="http://schemas.microsoft.com/office/powerpoint/2010/main" val="4010262944"/>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dirty="0"/>
              <a:t>NTTC Training - TY2018</a:t>
            </a:r>
          </a:p>
        </p:txBody>
      </p:sp>
      <p:sp>
        <p:nvSpPr>
          <p:cNvPr id="6" name="Slide Number Placeholder 5"/>
          <p:cNvSpPr>
            <a:spLocks noGrp="1"/>
          </p:cNvSpPr>
          <p:nvPr>
            <p:ph type="sldNum" sz="quarter" idx="11"/>
          </p:nvPr>
        </p:nvSpPr>
        <p:spPr/>
        <p:txBody>
          <a:bodyPr/>
          <a:lstStyle/>
          <a:p>
            <a:pPr>
              <a:defRPr/>
            </a:pPr>
            <a:fld id="{1FA28B7E-18C1-4152-A5C9-A50CD266A490}" type="slidenum">
              <a:rPr lang="en-US" altLang="en-US" smtClean="0"/>
              <a:pPr>
                <a:defRPr/>
              </a:pPr>
              <a:t>18</a:t>
            </a:fld>
            <a:endParaRPr lang="en-US" altLang="en-US" dirty="0"/>
          </a:p>
        </p:txBody>
      </p:sp>
      <p:sp>
        <p:nvSpPr>
          <p:cNvPr id="43015" name="Rectangle 3"/>
          <p:cNvSpPr>
            <a:spLocks noGrp="1" noChangeArrowheads="1"/>
          </p:cNvSpPr>
          <p:nvPr>
            <p:ph sz="quarter" idx="12"/>
          </p:nvPr>
        </p:nvSpPr>
        <p:spPr/>
        <p:txBody>
          <a:bodyPr>
            <a:normAutofit/>
          </a:bodyPr>
          <a:lstStyle/>
          <a:p>
            <a:r>
              <a:rPr lang="en-US" altLang="en-US" dirty="0"/>
              <a:t>Ask sufficient and thorough questions to ensure accuracy and completeness of tax return</a:t>
            </a:r>
          </a:p>
          <a:p>
            <a:r>
              <a:rPr lang="en-US" altLang="en-US" dirty="0"/>
              <a:t>Verify accuracy of documents presented</a:t>
            </a:r>
          </a:p>
          <a:p>
            <a:pPr lvl="1"/>
            <a:r>
              <a:rPr lang="en-US" altLang="en-US" dirty="0"/>
              <a:t>Use good judgment when relying on oral or written statements</a:t>
            </a:r>
          </a:p>
          <a:p>
            <a:r>
              <a:rPr lang="en-US" altLang="en-US" dirty="0"/>
              <a:t>Second Counselor quality review required</a:t>
            </a:r>
          </a:p>
          <a:p>
            <a:pPr lvl="1"/>
            <a:endParaRPr lang="en-US" altLang="en-US" dirty="0"/>
          </a:p>
          <a:p>
            <a:pPr lvl="1"/>
            <a:endParaRPr lang="en-US" altLang="en-US" dirty="0"/>
          </a:p>
          <a:p>
            <a:pPr lvl="1"/>
            <a:endParaRPr lang="en-US" altLang="en-US" dirty="0"/>
          </a:p>
        </p:txBody>
      </p:sp>
      <p:sp>
        <p:nvSpPr>
          <p:cNvPr id="11266" name="Rectangle 2"/>
          <p:cNvSpPr>
            <a:spLocks noGrp="1" noChangeArrowheads="1"/>
          </p:cNvSpPr>
          <p:nvPr>
            <p:ph type="title"/>
          </p:nvPr>
        </p:nvSpPr>
        <p:spPr/>
        <p:txBody>
          <a:bodyPr/>
          <a:lstStyle/>
          <a:p>
            <a:r>
              <a:rPr lang="en-US" altLang="en-US" dirty="0"/>
              <a:t>Due Diligence During Interview Process 	</a:t>
            </a:r>
          </a:p>
        </p:txBody>
      </p:sp>
    </p:spTree>
    <p:extLst>
      <p:ext uri="{BB962C8B-B14F-4D97-AF65-F5344CB8AC3E}">
        <p14:creationId xmlns:p14="http://schemas.microsoft.com/office/powerpoint/2010/main" val="166367683"/>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r>
              <a:rPr lang="en-US" dirty="0"/>
              <a:t>NTTC Training - TY2018</a:t>
            </a:r>
          </a:p>
        </p:txBody>
      </p:sp>
      <p:sp>
        <p:nvSpPr>
          <p:cNvPr id="7" name="Slide Number Placeholder 6"/>
          <p:cNvSpPr>
            <a:spLocks noGrp="1"/>
          </p:cNvSpPr>
          <p:nvPr>
            <p:ph type="sldNum" sz="quarter" idx="11"/>
          </p:nvPr>
        </p:nvSpPr>
        <p:spPr/>
        <p:txBody>
          <a:bodyPr/>
          <a:lstStyle/>
          <a:p>
            <a:fld id="{1FA28B7E-18C1-4152-A5C9-A50CD266A490}" type="slidenum">
              <a:rPr lang="en-US" altLang="en-US" smtClean="0"/>
              <a:pPr/>
              <a:t>19</a:t>
            </a:fld>
            <a:endParaRPr lang="en-US" altLang="en-US" dirty="0"/>
          </a:p>
        </p:txBody>
      </p:sp>
      <p:sp>
        <p:nvSpPr>
          <p:cNvPr id="45063" name="Rectangle 3"/>
          <p:cNvSpPr>
            <a:spLocks noGrp="1" noChangeArrowheads="1"/>
          </p:cNvSpPr>
          <p:nvPr>
            <p:ph sz="quarter" idx="12"/>
          </p:nvPr>
        </p:nvSpPr>
        <p:spPr/>
        <p:txBody>
          <a:bodyPr>
            <a:normAutofit/>
          </a:bodyPr>
          <a:lstStyle/>
          <a:p>
            <a:r>
              <a:rPr lang="en-US" altLang="en-US" dirty="0"/>
              <a:t>Ask questions if information appears incorrect, inconsistent, or incomplete </a:t>
            </a:r>
          </a:p>
          <a:p>
            <a:r>
              <a:rPr lang="en-US" altLang="en-US" dirty="0"/>
              <a:t>Counselors may not ignore information provided or independently known </a:t>
            </a:r>
          </a:p>
          <a:p>
            <a:r>
              <a:rPr lang="en-US" altLang="en-US" dirty="0"/>
              <a:t>Counselors must not </a:t>
            </a:r>
            <a:r>
              <a:rPr lang="en-US" altLang="en-US" b="1" dirty="0"/>
              <a:t>knowingly</a:t>
            </a:r>
            <a:r>
              <a:rPr lang="en-US" altLang="en-US" dirty="0"/>
              <a:t> prepare false returns</a:t>
            </a:r>
          </a:p>
          <a:p>
            <a:pPr lvl="1"/>
            <a:endParaRPr lang="en-US" altLang="en-US" dirty="0"/>
          </a:p>
          <a:p>
            <a:pPr lvl="1"/>
            <a:endParaRPr lang="en-US" altLang="en-US" dirty="0"/>
          </a:p>
          <a:p>
            <a:pPr lvl="1"/>
            <a:endParaRPr lang="en-US" altLang="en-US" dirty="0"/>
          </a:p>
          <a:p>
            <a:pPr lvl="1"/>
            <a:endParaRPr lang="en-US" altLang="en-US" dirty="0"/>
          </a:p>
        </p:txBody>
      </p:sp>
      <p:sp>
        <p:nvSpPr>
          <p:cNvPr id="12290" name="Rectangle 2"/>
          <p:cNvSpPr>
            <a:spLocks noGrp="1" noChangeArrowheads="1"/>
          </p:cNvSpPr>
          <p:nvPr>
            <p:ph type="title"/>
          </p:nvPr>
        </p:nvSpPr>
        <p:spPr/>
        <p:txBody>
          <a:bodyPr/>
          <a:lstStyle/>
          <a:p>
            <a:r>
              <a:rPr lang="en-US" dirty="0"/>
              <a:t>Due Diligence During Interview Process 	</a:t>
            </a:r>
          </a:p>
        </p:txBody>
      </p:sp>
    </p:spTree>
    <p:extLst>
      <p:ext uri="{BB962C8B-B14F-4D97-AF65-F5344CB8AC3E}">
        <p14:creationId xmlns:p14="http://schemas.microsoft.com/office/powerpoint/2010/main" val="2695667722"/>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r>
              <a:rPr lang="en-US"/>
              <a:t>NTTC Training - TY2018</a:t>
            </a:r>
            <a:endParaRPr lang="en-US" dirty="0"/>
          </a:p>
        </p:txBody>
      </p:sp>
      <p:sp>
        <p:nvSpPr>
          <p:cNvPr id="7" name="Slide Number Placeholder 6"/>
          <p:cNvSpPr>
            <a:spLocks noGrp="1"/>
          </p:cNvSpPr>
          <p:nvPr>
            <p:ph type="sldNum" sz="quarter" idx="11"/>
          </p:nvPr>
        </p:nvSpPr>
        <p:spPr/>
        <p:txBody>
          <a:bodyPr/>
          <a:lstStyle/>
          <a:p>
            <a:fld id="{1FA28B7E-18C1-4152-A5C9-A50CD266A490}" type="slidenum">
              <a:rPr lang="en-US" altLang="en-US" smtClean="0"/>
              <a:pPr/>
              <a:t>2</a:t>
            </a:fld>
            <a:endParaRPr lang="en-US" altLang="en-US" dirty="0"/>
          </a:p>
        </p:txBody>
      </p:sp>
      <p:sp>
        <p:nvSpPr>
          <p:cNvPr id="4099" name="Rectangle 5"/>
          <p:cNvSpPr>
            <a:spLocks noGrp="1" noChangeArrowheads="1"/>
          </p:cNvSpPr>
          <p:nvPr>
            <p:ph sz="quarter" idx="12"/>
          </p:nvPr>
        </p:nvSpPr>
        <p:spPr/>
        <p:txBody>
          <a:bodyPr>
            <a:normAutofit fontScale="92500" lnSpcReduction="10000"/>
          </a:bodyPr>
          <a:lstStyle/>
          <a:p>
            <a:r>
              <a:rPr lang="en-US" altLang="en-US" dirty="0"/>
              <a:t>Put taxpayers at ease</a:t>
            </a:r>
          </a:p>
          <a:p>
            <a:r>
              <a:rPr lang="en-US" altLang="en-US" dirty="0"/>
              <a:t>Build rapport</a:t>
            </a:r>
          </a:p>
          <a:p>
            <a:pPr lvl="1"/>
            <a:r>
              <a:rPr lang="en-US" altLang="en-US" dirty="0"/>
              <a:t>Introduce yourself with a smile  </a:t>
            </a:r>
          </a:p>
          <a:p>
            <a:pPr lvl="1"/>
            <a:r>
              <a:rPr lang="en-US" altLang="en-US" dirty="0"/>
              <a:t>Engage in small talk</a:t>
            </a:r>
          </a:p>
          <a:p>
            <a:r>
              <a:rPr lang="en-US" altLang="en-US" dirty="0"/>
              <a:t>Ask open-ended questions</a:t>
            </a:r>
          </a:p>
          <a:p>
            <a:pPr lvl="1"/>
            <a:r>
              <a:rPr lang="en-US" altLang="en-US" dirty="0"/>
              <a:t>Questions that require more than yes or no answers</a:t>
            </a:r>
          </a:p>
          <a:p>
            <a:pPr>
              <a:buFont typeface="Wingdings" charset="2"/>
              <a:buChar char="Ø"/>
            </a:pPr>
            <a:r>
              <a:rPr lang="en-US" altLang="en-US" dirty="0"/>
              <a:t>This is not an adversarial relationship</a:t>
            </a:r>
          </a:p>
        </p:txBody>
      </p:sp>
      <p:sp>
        <p:nvSpPr>
          <p:cNvPr id="4098" name="Rectangle 4"/>
          <p:cNvSpPr>
            <a:spLocks noGrp="1" noChangeArrowheads="1"/>
          </p:cNvSpPr>
          <p:nvPr>
            <p:ph type="title"/>
          </p:nvPr>
        </p:nvSpPr>
        <p:spPr/>
        <p:txBody>
          <a:bodyPr/>
          <a:lstStyle/>
          <a:p>
            <a:r>
              <a:rPr lang="en-US" altLang="en-US"/>
              <a:t>Engage the Taxpayer</a:t>
            </a:r>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r>
              <a:rPr lang="en-US"/>
              <a:t>NTTC Training - TY2018</a:t>
            </a:r>
            <a:endParaRPr lang="en-US" dirty="0"/>
          </a:p>
        </p:txBody>
      </p:sp>
      <p:sp>
        <p:nvSpPr>
          <p:cNvPr id="7" name="Slide Number Placeholder 6"/>
          <p:cNvSpPr>
            <a:spLocks noGrp="1"/>
          </p:cNvSpPr>
          <p:nvPr>
            <p:ph type="sldNum" sz="quarter" idx="11"/>
          </p:nvPr>
        </p:nvSpPr>
        <p:spPr/>
        <p:txBody>
          <a:bodyPr/>
          <a:lstStyle/>
          <a:p>
            <a:fld id="{1FA28B7E-18C1-4152-A5C9-A50CD266A490}" type="slidenum">
              <a:rPr lang="en-US" altLang="en-US" smtClean="0"/>
              <a:pPr/>
              <a:t>20</a:t>
            </a:fld>
            <a:endParaRPr lang="en-US" altLang="en-US" dirty="0"/>
          </a:p>
        </p:txBody>
      </p:sp>
      <p:sp>
        <p:nvSpPr>
          <p:cNvPr id="47111" name="Rectangle 3"/>
          <p:cNvSpPr>
            <a:spLocks noGrp="1" noChangeArrowheads="1"/>
          </p:cNvSpPr>
          <p:nvPr>
            <p:ph sz="quarter" idx="12"/>
          </p:nvPr>
        </p:nvSpPr>
        <p:spPr/>
        <p:txBody>
          <a:bodyPr>
            <a:normAutofit/>
          </a:bodyPr>
          <a:lstStyle/>
          <a:p>
            <a:r>
              <a:rPr lang="en-US" altLang="en-US" dirty="0"/>
              <a:t>Consult with Local Coordinator if concerned with accuracy of documents or answers</a:t>
            </a:r>
          </a:p>
          <a:p>
            <a:r>
              <a:rPr lang="en-US" altLang="en-US" dirty="0"/>
              <a:t>Do not prepare return if interview results appear inaccurate, suspicious or inconsistent </a:t>
            </a:r>
          </a:p>
          <a:p>
            <a:pPr lvl="1">
              <a:buNone/>
            </a:pPr>
            <a:endParaRPr lang="en-US" altLang="en-US" dirty="0"/>
          </a:p>
          <a:p>
            <a:pPr lvl="1"/>
            <a:endParaRPr lang="en-US" altLang="en-US" dirty="0"/>
          </a:p>
          <a:p>
            <a:pPr lvl="1"/>
            <a:endParaRPr lang="en-US" altLang="en-US" dirty="0"/>
          </a:p>
          <a:p>
            <a:pPr lvl="1"/>
            <a:endParaRPr lang="en-US" altLang="en-US" dirty="0"/>
          </a:p>
        </p:txBody>
      </p:sp>
      <p:sp>
        <p:nvSpPr>
          <p:cNvPr id="12290" name="Rectangle 2"/>
          <p:cNvSpPr>
            <a:spLocks noGrp="1" noChangeArrowheads="1"/>
          </p:cNvSpPr>
          <p:nvPr>
            <p:ph type="title"/>
          </p:nvPr>
        </p:nvSpPr>
        <p:spPr/>
        <p:txBody>
          <a:bodyPr/>
          <a:lstStyle/>
          <a:p>
            <a:r>
              <a:rPr lang="en-US" dirty="0"/>
              <a:t>Due Diligence During Interview Process</a:t>
            </a:r>
          </a:p>
        </p:txBody>
      </p:sp>
    </p:spTree>
    <p:extLst>
      <p:ext uri="{BB962C8B-B14F-4D97-AF65-F5344CB8AC3E}">
        <p14:creationId xmlns:p14="http://schemas.microsoft.com/office/powerpoint/2010/main" val="3289935229"/>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0"/>
          </p:nvPr>
        </p:nvSpPr>
        <p:spPr/>
        <p:txBody>
          <a:bodyPr/>
          <a:lstStyle/>
          <a:p>
            <a:pPr>
              <a:defRPr/>
            </a:pPr>
            <a:r>
              <a:rPr lang="en-US"/>
              <a:t>NTTC Training - TY2018</a:t>
            </a:r>
            <a:endParaRPr lang="en-US" dirty="0"/>
          </a:p>
        </p:txBody>
      </p:sp>
      <p:sp>
        <p:nvSpPr>
          <p:cNvPr id="8" name="Slide Number Placeholder 7"/>
          <p:cNvSpPr>
            <a:spLocks noGrp="1"/>
          </p:cNvSpPr>
          <p:nvPr>
            <p:ph type="sldNum" sz="quarter" idx="11"/>
          </p:nvPr>
        </p:nvSpPr>
        <p:spPr/>
        <p:txBody>
          <a:bodyPr/>
          <a:lstStyle/>
          <a:p>
            <a:pPr>
              <a:defRPr/>
            </a:pPr>
            <a:fld id="{1FA28B7E-18C1-4152-A5C9-A50CD266A490}" type="slidenum">
              <a:rPr lang="en-US" altLang="en-US" smtClean="0"/>
              <a:pPr>
                <a:defRPr/>
              </a:pPr>
              <a:t>21</a:t>
            </a:fld>
            <a:endParaRPr lang="en-US" altLang="en-US" dirty="0"/>
          </a:p>
        </p:txBody>
      </p:sp>
      <p:sp>
        <p:nvSpPr>
          <p:cNvPr id="49159" name="Content Placeholder 2"/>
          <p:cNvSpPr>
            <a:spLocks noGrp="1"/>
          </p:cNvSpPr>
          <p:nvPr>
            <p:ph sz="quarter" idx="12"/>
          </p:nvPr>
        </p:nvSpPr>
        <p:spPr/>
        <p:txBody>
          <a:bodyPr>
            <a:normAutofit fontScale="85000" lnSpcReduction="10000"/>
          </a:bodyPr>
          <a:lstStyle/>
          <a:p>
            <a:r>
              <a:rPr lang="en-US" altLang="en-US" sz="3900" dirty="0"/>
              <a:t>Can rely in good faith on information from taxpayer without requiring documentation as verification </a:t>
            </a:r>
          </a:p>
          <a:p>
            <a:pPr lvl="1"/>
            <a:r>
              <a:rPr lang="en-US" altLang="en-US" sz="3900" dirty="0"/>
              <a:t>Returning taxpayer has usually established credibility</a:t>
            </a:r>
          </a:p>
          <a:p>
            <a:pPr marL="0" indent="0">
              <a:buNone/>
            </a:pPr>
            <a:endParaRPr lang="en-US" altLang="en-US" dirty="0"/>
          </a:p>
          <a:p>
            <a:pPr marL="0" indent="0">
              <a:buNone/>
            </a:pPr>
            <a:r>
              <a:rPr lang="en-US" altLang="en-US" dirty="0"/>
              <a:t> 	 </a:t>
            </a:r>
          </a:p>
          <a:p>
            <a:pPr marL="0" indent="0">
              <a:buNone/>
            </a:pPr>
            <a:r>
              <a:rPr lang="en-US" altLang="en-US" dirty="0"/>
              <a:t> </a:t>
            </a:r>
          </a:p>
        </p:txBody>
      </p:sp>
      <p:sp>
        <p:nvSpPr>
          <p:cNvPr id="2" name="Title 1"/>
          <p:cNvSpPr>
            <a:spLocks noGrp="1"/>
          </p:cNvSpPr>
          <p:nvPr>
            <p:ph type="title"/>
          </p:nvPr>
        </p:nvSpPr>
        <p:spPr/>
        <p:txBody>
          <a:bodyPr>
            <a:normAutofit/>
          </a:bodyPr>
          <a:lstStyle/>
          <a:p>
            <a:r>
              <a:rPr lang="en-US" dirty="0"/>
              <a:t>Due Diligence During Interview Process</a:t>
            </a:r>
          </a:p>
        </p:txBody>
      </p:sp>
    </p:spTree>
    <p:extLst>
      <p:ext uri="{BB962C8B-B14F-4D97-AF65-F5344CB8AC3E}">
        <p14:creationId xmlns:p14="http://schemas.microsoft.com/office/powerpoint/2010/main" val="3257170820"/>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r>
              <a:rPr lang="en-US"/>
              <a:t>NTTC Training - TY2018</a:t>
            </a:r>
            <a:endParaRPr lang="en-US" dirty="0"/>
          </a:p>
        </p:txBody>
      </p:sp>
      <p:sp>
        <p:nvSpPr>
          <p:cNvPr id="7" name="Slide Number Placeholder 6"/>
          <p:cNvSpPr>
            <a:spLocks noGrp="1"/>
          </p:cNvSpPr>
          <p:nvPr>
            <p:ph type="sldNum" sz="quarter" idx="11"/>
          </p:nvPr>
        </p:nvSpPr>
        <p:spPr/>
        <p:txBody>
          <a:bodyPr/>
          <a:lstStyle/>
          <a:p>
            <a:fld id="{1FA28B7E-18C1-4152-A5C9-A50CD266A490}" type="slidenum">
              <a:rPr lang="en-US" altLang="en-US" smtClean="0"/>
              <a:pPr/>
              <a:t>22</a:t>
            </a:fld>
            <a:endParaRPr lang="en-US" altLang="en-US" dirty="0"/>
          </a:p>
        </p:txBody>
      </p:sp>
      <p:sp>
        <p:nvSpPr>
          <p:cNvPr id="73731" name="Rectangle 3"/>
          <p:cNvSpPr>
            <a:spLocks noGrp="1" noChangeArrowheads="1"/>
          </p:cNvSpPr>
          <p:nvPr>
            <p:ph sz="quarter" idx="12"/>
          </p:nvPr>
        </p:nvSpPr>
        <p:spPr/>
        <p:txBody>
          <a:bodyPr>
            <a:normAutofit fontScale="92500" lnSpcReduction="10000"/>
          </a:bodyPr>
          <a:lstStyle/>
          <a:p>
            <a:r>
              <a:rPr lang="en-US" altLang="en-US" dirty="0"/>
              <a:t>Once return complete either</a:t>
            </a:r>
          </a:p>
          <a:p>
            <a:pPr lvl="1"/>
            <a:r>
              <a:rPr lang="en-US" altLang="en-US" dirty="0"/>
              <a:t>Prepare return</a:t>
            </a:r>
          </a:p>
          <a:p>
            <a:pPr lvl="1"/>
            <a:r>
              <a:rPr lang="en-US" altLang="en-US" dirty="0"/>
              <a:t>Taxpayer returns with missing documents</a:t>
            </a:r>
          </a:p>
          <a:p>
            <a:pPr lvl="2"/>
            <a:r>
              <a:rPr lang="en-US" altLang="en-US" dirty="0"/>
              <a:t>Possible appointment</a:t>
            </a:r>
          </a:p>
          <a:p>
            <a:pPr lvl="1"/>
            <a:r>
              <a:rPr lang="en-US" altLang="en-US" dirty="0"/>
              <a:t>Refer to another Counselor if in scope for site but out of scope for interviewing Counselor</a:t>
            </a:r>
          </a:p>
          <a:p>
            <a:pPr lvl="1"/>
            <a:r>
              <a:rPr lang="en-US" altLang="en-US" dirty="0"/>
              <a:t>Advise taxpayer return is out of scope</a:t>
            </a:r>
          </a:p>
          <a:p>
            <a:pPr lvl="2"/>
            <a:r>
              <a:rPr lang="en-US" altLang="en-US" dirty="0"/>
              <a:t>Discuss with Local Coordinator</a:t>
            </a:r>
          </a:p>
          <a:p>
            <a:pPr lvl="2"/>
            <a:r>
              <a:rPr lang="en-US" altLang="en-US" dirty="0"/>
              <a:t>Return Intake Booklet and all documents to taxpayer</a:t>
            </a:r>
          </a:p>
        </p:txBody>
      </p:sp>
      <p:sp>
        <p:nvSpPr>
          <p:cNvPr id="13314" name="Rectangle 2"/>
          <p:cNvSpPr>
            <a:spLocks noGrp="1" noChangeArrowheads="1"/>
          </p:cNvSpPr>
          <p:nvPr>
            <p:ph type="title"/>
          </p:nvPr>
        </p:nvSpPr>
        <p:spPr/>
        <p:txBody>
          <a:bodyPr/>
          <a:lstStyle/>
          <a:p>
            <a:r>
              <a:rPr lang="en-US" altLang="en-US" dirty="0"/>
              <a:t>Completed Interview</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7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373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373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73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373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373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37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0"/>
          </p:nvPr>
        </p:nvSpPr>
        <p:spPr/>
        <p:txBody>
          <a:bodyPr/>
          <a:lstStyle/>
          <a:p>
            <a:pPr>
              <a:defRPr/>
            </a:pPr>
            <a:r>
              <a:rPr lang="en-US"/>
              <a:t>NTTC Training - TY2018</a:t>
            </a:r>
            <a:endParaRPr lang="en-US" dirty="0"/>
          </a:p>
        </p:txBody>
      </p:sp>
      <p:sp>
        <p:nvSpPr>
          <p:cNvPr id="8" name="Slide Number Placeholder 7"/>
          <p:cNvSpPr>
            <a:spLocks noGrp="1"/>
          </p:cNvSpPr>
          <p:nvPr>
            <p:ph type="sldNum" sz="quarter" idx="11"/>
          </p:nvPr>
        </p:nvSpPr>
        <p:spPr/>
        <p:txBody>
          <a:bodyPr/>
          <a:lstStyle/>
          <a:p>
            <a:pPr>
              <a:defRPr/>
            </a:pPr>
            <a:fld id="{1FA28B7E-18C1-4152-A5C9-A50CD266A490}" type="slidenum">
              <a:rPr lang="en-US" altLang="en-US" smtClean="0"/>
              <a:pPr>
                <a:defRPr/>
              </a:pPr>
              <a:t>23</a:t>
            </a:fld>
            <a:endParaRPr lang="en-US" altLang="en-US" dirty="0"/>
          </a:p>
        </p:txBody>
      </p:sp>
      <p:sp>
        <p:nvSpPr>
          <p:cNvPr id="53255" name="Content Placeholder 2"/>
          <p:cNvSpPr>
            <a:spLocks noGrp="1"/>
          </p:cNvSpPr>
          <p:nvPr>
            <p:ph sz="quarter" idx="12"/>
          </p:nvPr>
        </p:nvSpPr>
        <p:spPr/>
        <p:txBody>
          <a:bodyPr>
            <a:normAutofit/>
          </a:bodyPr>
          <a:lstStyle/>
          <a:p>
            <a:r>
              <a:rPr lang="en-US" altLang="en-US" dirty="0"/>
              <a:t>All Tax-Aide volunteers must pass both tests with 80% or better</a:t>
            </a:r>
          </a:p>
          <a:p>
            <a:r>
              <a:rPr lang="en-US" altLang="en-US" dirty="0"/>
              <a:t>Self-study training found in Pub 5101 provides training materials for self-study</a:t>
            </a:r>
          </a:p>
        </p:txBody>
      </p:sp>
      <p:sp>
        <p:nvSpPr>
          <p:cNvPr id="2" name="Title 1"/>
          <p:cNvSpPr>
            <a:spLocks noGrp="1"/>
          </p:cNvSpPr>
          <p:nvPr>
            <p:ph type="title"/>
          </p:nvPr>
        </p:nvSpPr>
        <p:spPr/>
        <p:txBody>
          <a:bodyPr>
            <a:normAutofit/>
          </a:bodyPr>
          <a:lstStyle/>
          <a:p>
            <a:r>
              <a:rPr lang="en-US" dirty="0"/>
              <a:t>Intake/Interview and Quality Review Test</a:t>
            </a:r>
          </a:p>
        </p:txBody>
      </p:sp>
      <p:sp>
        <p:nvSpPr>
          <p:cNvPr id="6" name="Rectangle 5"/>
          <p:cNvSpPr/>
          <p:nvPr/>
        </p:nvSpPr>
        <p:spPr>
          <a:xfrm>
            <a:off x="8839200" y="1219200"/>
            <a:ext cx="1752600" cy="381000"/>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t>Form 6744</a:t>
            </a: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0"/>
          </p:nvPr>
        </p:nvSpPr>
        <p:spPr/>
        <p:txBody>
          <a:bodyPr/>
          <a:lstStyle/>
          <a:p>
            <a:r>
              <a:rPr lang="en-US"/>
              <a:t>NTTC Training - TY2018</a:t>
            </a:r>
            <a:endParaRPr lang="en-US" dirty="0"/>
          </a:p>
        </p:txBody>
      </p:sp>
      <p:sp>
        <p:nvSpPr>
          <p:cNvPr id="9" name="Slide Number Placeholder 8"/>
          <p:cNvSpPr>
            <a:spLocks noGrp="1"/>
          </p:cNvSpPr>
          <p:nvPr>
            <p:ph type="sldNum" sz="quarter" idx="11"/>
          </p:nvPr>
        </p:nvSpPr>
        <p:spPr/>
        <p:txBody>
          <a:bodyPr/>
          <a:lstStyle/>
          <a:p>
            <a:fld id="{1FA28B7E-18C1-4152-A5C9-A50CD266A490}" type="slidenum">
              <a:rPr lang="en-US" altLang="en-US" smtClean="0"/>
              <a:pPr/>
              <a:t>24</a:t>
            </a:fld>
            <a:endParaRPr lang="en-US" altLang="en-US" dirty="0"/>
          </a:p>
        </p:txBody>
      </p:sp>
      <p:sp>
        <p:nvSpPr>
          <p:cNvPr id="54279" name="Content Placeholder 2"/>
          <p:cNvSpPr>
            <a:spLocks noGrp="1"/>
          </p:cNvSpPr>
          <p:nvPr>
            <p:ph sz="quarter" idx="12"/>
          </p:nvPr>
        </p:nvSpPr>
        <p:spPr/>
        <p:txBody>
          <a:bodyPr/>
          <a:lstStyle/>
          <a:p>
            <a:r>
              <a:rPr lang="en-US" altLang="en-US"/>
              <a:t>The taxpayer marked question on interest as “unsure”</a:t>
            </a:r>
          </a:p>
          <a:p>
            <a:r>
              <a:rPr lang="en-US" altLang="en-US"/>
              <a:t>Upon questioning taxpayer responds that did receive $6 as shown on their bank statement</a:t>
            </a:r>
          </a:p>
          <a:p>
            <a:r>
              <a:rPr lang="en-US" altLang="en-US"/>
              <a:t>What do you do?</a:t>
            </a:r>
            <a:endParaRPr lang="en-US" altLang="en-US" dirty="0"/>
          </a:p>
        </p:txBody>
      </p:sp>
      <p:sp>
        <p:nvSpPr>
          <p:cNvPr id="2" name="Title 1"/>
          <p:cNvSpPr>
            <a:spLocks noGrp="1"/>
          </p:cNvSpPr>
          <p:nvPr>
            <p:ph type="title"/>
          </p:nvPr>
        </p:nvSpPr>
        <p:spPr/>
        <p:txBody>
          <a:bodyPr/>
          <a:lstStyle/>
          <a:p>
            <a:r>
              <a:rPr lang="en-US" dirty="0"/>
              <a:t>Quiz 1</a:t>
            </a:r>
          </a:p>
        </p:txBody>
      </p:sp>
      <p:sp>
        <p:nvSpPr>
          <p:cNvPr id="6" name="Rectangle 5"/>
          <p:cNvSpPr/>
          <p:nvPr/>
        </p:nvSpPr>
        <p:spPr>
          <a:xfrm>
            <a:off x="1371600" y="4572000"/>
            <a:ext cx="97536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000" b="1" dirty="0">
                <a:solidFill>
                  <a:srgbClr val="0000FF"/>
                </a:solidFill>
              </a:rPr>
              <a:t>Change answer to “Yes” and record the $6 on Intake Sheet to alert Quality Reviewer about interest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0"/>
          </p:nvPr>
        </p:nvSpPr>
        <p:spPr/>
        <p:txBody>
          <a:bodyPr/>
          <a:lstStyle/>
          <a:p>
            <a:r>
              <a:rPr lang="en-US"/>
              <a:t>NTTC Training - TY2018</a:t>
            </a:r>
            <a:endParaRPr lang="en-US" dirty="0"/>
          </a:p>
        </p:txBody>
      </p:sp>
      <p:sp>
        <p:nvSpPr>
          <p:cNvPr id="9" name="Slide Number Placeholder 8"/>
          <p:cNvSpPr>
            <a:spLocks noGrp="1"/>
          </p:cNvSpPr>
          <p:nvPr>
            <p:ph type="sldNum" sz="quarter" idx="11"/>
          </p:nvPr>
        </p:nvSpPr>
        <p:spPr/>
        <p:txBody>
          <a:bodyPr/>
          <a:lstStyle/>
          <a:p>
            <a:fld id="{1FA28B7E-18C1-4152-A5C9-A50CD266A490}" type="slidenum">
              <a:rPr lang="en-US" altLang="en-US" smtClean="0"/>
              <a:pPr/>
              <a:t>25</a:t>
            </a:fld>
            <a:endParaRPr lang="en-US" altLang="en-US" dirty="0"/>
          </a:p>
        </p:txBody>
      </p:sp>
      <p:sp>
        <p:nvSpPr>
          <p:cNvPr id="55303" name="Content Placeholder 2"/>
          <p:cNvSpPr>
            <a:spLocks noGrp="1"/>
          </p:cNvSpPr>
          <p:nvPr>
            <p:ph sz="quarter" idx="12"/>
          </p:nvPr>
        </p:nvSpPr>
        <p:spPr/>
        <p:txBody>
          <a:bodyPr/>
          <a:lstStyle/>
          <a:p>
            <a:r>
              <a:rPr lang="en-US" altLang="en-US" dirty="0"/>
              <a:t>A taxpayer says he is self-employed, but only documentation is some poorly handwritten notes and his answers during interview are inconsistent and evasive</a:t>
            </a:r>
          </a:p>
          <a:p>
            <a:r>
              <a:rPr lang="en-US" altLang="en-US" dirty="0"/>
              <a:t>What do you do?</a:t>
            </a:r>
          </a:p>
        </p:txBody>
      </p:sp>
      <p:sp>
        <p:nvSpPr>
          <p:cNvPr id="2" name="Title 1"/>
          <p:cNvSpPr>
            <a:spLocks noGrp="1"/>
          </p:cNvSpPr>
          <p:nvPr>
            <p:ph type="title"/>
          </p:nvPr>
        </p:nvSpPr>
        <p:spPr/>
        <p:txBody>
          <a:bodyPr/>
          <a:lstStyle/>
          <a:p>
            <a:r>
              <a:rPr lang="en-US" dirty="0"/>
              <a:t>Quiz 2</a:t>
            </a:r>
          </a:p>
        </p:txBody>
      </p:sp>
      <p:sp>
        <p:nvSpPr>
          <p:cNvPr id="6" name="Rectangle 5"/>
          <p:cNvSpPr/>
          <p:nvPr/>
        </p:nvSpPr>
        <p:spPr>
          <a:xfrm>
            <a:off x="1371600" y="4800600"/>
            <a:ext cx="9810750" cy="1295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000" b="1" dirty="0">
                <a:solidFill>
                  <a:srgbClr val="0000FF"/>
                </a:solidFill>
              </a:rPr>
              <a:t>Discuss situation with your Local Coordinator.  You do not have to prepare a return if you are uncomfortable with the results of your interview</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0"/>
          </p:nvPr>
        </p:nvSpPr>
        <p:spPr/>
        <p:txBody>
          <a:bodyPr/>
          <a:lstStyle/>
          <a:p>
            <a:r>
              <a:rPr lang="en-US"/>
              <a:t>NTTC Training - TY2018</a:t>
            </a:r>
            <a:endParaRPr lang="en-US" dirty="0"/>
          </a:p>
        </p:txBody>
      </p:sp>
      <p:sp>
        <p:nvSpPr>
          <p:cNvPr id="9" name="Slide Number Placeholder 8"/>
          <p:cNvSpPr>
            <a:spLocks noGrp="1"/>
          </p:cNvSpPr>
          <p:nvPr>
            <p:ph type="sldNum" sz="quarter" idx="11"/>
          </p:nvPr>
        </p:nvSpPr>
        <p:spPr/>
        <p:txBody>
          <a:bodyPr/>
          <a:lstStyle/>
          <a:p>
            <a:fld id="{1FA28B7E-18C1-4152-A5C9-A50CD266A490}" type="slidenum">
              <a:rPr lang="en-US" altLang="en-US" smtClean="0"/>
              <a:pPr/>
              <a:t>26</a:t>
            </a:fld>
            <a:endParaRPr lang="en-US" altLang="en-US" dirty="0"/>
          </a:p>
        </p:txBody>
      </p:sp>
      <p:sp>
        <p:nvSpPr>
          <p:cNvPr id="56327" name="Content Placeholder 2"/>
          <p:cNvSpPr>
            <a:spLocks noGrp="1"/>
          </p:cNvSpPr>
          <p:nvPr>
            <p:ph sz="quarter" idx="12"/>
          </p:nvPr>
        </p:nvSpPr>
        <p:spPr/>
        <p:txBody>
          <a:bodyPr/>
          <a:lstStyle/>
          <a:p>
            <a:r>
              <a:rPr lang="en-US" altLang="en-US"/>
              <a:t>A taxpayer does not have photo ID with them, but you know them personally</a:t>
            </a:r>
          </a:p>
          <a:p>
            <a:r>
              <a:rPr lang="en-US" altLang="en-US"/>
              <a:t>What should you do?</a:t>
            </a:r>
            <a:endParaRPr lang="en-US" altLang="en-US" dirty="0"/>
          </a:p>
        </p:txBody>
      </p:sp>
      <p:sp>
        <p:nvSpPr>
          <p:cNvPr id="2" name="Title 1"/>
          <p:cNvSpPr>
            <a:spLocks noGrp="1"/>
          </p:cNvSpPr>
          <p:nvPr>
            <p:ph type="title"/>
          </p:nvPr>
        </p:nvSpPr>
        <p:spPr/>
        <p:txBody>
          <a:bodyPr/>
          <a:lstStyle/>
          <a:p>
            <a:r>
              <a:rPr lang="en-US" dirty="0"/>
              <a:t>Quiz 3</a:t>
            </a:r>
          </a:p>
        </p:txBody>
      </p:sp>
      <p:sp>
        <p:nvSpPr>
          <p:cNvPr id="6" name="Rectangle 5"/>
          <p:cNvSpPr/>
          <p:nvPr/>
        </p:nvSpPr>
        <p:spPr>
          <a:xfrm>
            <a:off x="1447800" y="3886200"/>
            <a:ext cx="8572500" cy="1295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3000" b="1" dirty="0">
                <a:solidFill>
                  <a:srgbClr val="0000FF"/>
                </a:solidFill>
              </a:rPr>
              <a:t>Talk to your Local Coordinator who can approve an exception to the rule, especially since the taxpayer is personally known to you</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0"/>
          </p:nvPr>
        </p:nvSpPr>
        <p:spPr/>
        <p:txBody>
          <a:bodyPr/>
          <a:lstStyle/>
          <a:p>
            <a:r>
              <a:rPr lang="en-US"/>
              <a:t>NTTC Training - TY2018</a:t>
            </a:r>
            <a:endParaRPr lang="en-US" dirty="0"/>
          </a:p>
        </p:txBody>
      </p:sp>
      <p:sp>
        <p:nvSpPr>
          <p:cNvPr id="9" name="Slide Number Placeholder 8"/>
          <p:cNvSpPr>
            <a:spLocks noGrp="1"/>
          </p:cNvSpPr>
          <p:nvPr>
            <p:ph type="sldNum" sz="quarter" idx="11"/>
          </p:nvPr>
        </p:nvSpPr>
        <p:spPr/>
        <p:txBody>
          <a:bodyPr/>
          <a:lstStyle/>
          <a:p>
            <a:fld id="{1FA28B7E-18C1-4152-A5C9-A50CD266A490}" type="slidenum">
              <a:rPr lang="en-US" altLang="en-US" smtClean="0"/>
              <a:pPr/>
              <a:t>27</a:t>
            </a:fld>
            <a:endParaRPr lang="en-US" altLang="en-US" dirty="0"/>
          </a:p>
        </p:txBody>
      </p:sp>
      <p:sp>
        <p:nvSpPr>
          <p:cNvPr id="57351" name="Content Placeholder 2"/>
          <p:cNvSpPr>
            <a:spLocks noGrp="1"/>
          </p:cNvSpPr>
          <p:nvPr>
            <p:ph sz="quarter" idx="12"/>
          </p:nvPr>
        </p:nvSpPr>
        <p:spPr/>
        <p:txBody>
          <a:bodyPr/>
          <a:lstStyle/>
          <a:p>
            <a:r>
              <a:rPr lang="en-US" altLang="en-US"/>
              <a:t>A taxpayer does not have Social Security cards for two dependents but did bring a copy of last year’s return that was completed by a paid preparer</a:t>
            </a:r>
          </a:p>
          <a:p>
            <a:r>
              <a:rPr lang="en-US" altLang="en-US"/>
              <a:t>What do you do?</a:t>
            </a:r>
            <a:endParaRPr lang="en-US" altLang="en-US" dirty="0"/>
          </a:p>
        </p:txBody>
      </p:sp>
      <p:sp>
        <p:nvSpPr>
          <p:cNvPr id="2" name="Title 1"/>
          <p:cNvSpPr>
            <a:spLocks noGrp="1"/>
          </p:cNvSpPr>
          <p:nvPr>
            <p:ph type="title"/>
          </p:nvPr>
        </p:nvSpPr>
        <p:spPr/>
        <p:txBody>
          <a:bodyPr/>
          <a:lstStyle/>
          <a:p>
            <a:r>
              <a:rPr lang="en-US" dirty="0"/>
              <a:t>Quiz 4</a:t>
            </a:r>
          </a:p>
        </p:txBody>
      </p:sp>
      <p:sp>
        <p:nvSpPr>
          <p:cNvPr id="6" name="Rectangle 5"/>
          <p:cNvSpPr/>
          <p:nvPr/>
        </p:nvSpPr>
        <p:spPr>
          <a:xfrm>
            <a:off x="1371600" y="4267200"/>
            <a:ext cx="8648699" cy="15843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2600" b="1" dirty="0">
                <a:solidFill>
                  <a:srgbClr val="0000FF"/>
                </a:solidFill>
              </a:rPr>
              <a:t>Discuss situation with Local Coordinator to determine if can use a copy of last year’s return to confirm social security numbers </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NTTC Training - TY2018</a:t>
            </a:r>
          </a:p>
        </p:txBody>
      </p:sp>
      <p:sp>
        <p:nvSpPr>
          <p:cNvPr id="3" name="Slide Number Placeholder 2"/>
          <p:cNvSpPr>
            <a:spLocks noGrp="1"/>
          </p:cNvSpPr>
          <p:nvPr>
            <p:ph type="sldNum" sz="quarter" idx="12"/>
          </p:nvPr>
        </p:nvSpPr>
        <p:spPr/>
        <p:txBody>
          <a:bodyPr/>
          <a:lstStyle/>
          <a:p>
            <a:fld id="{71B042FB-C5A0-4140-9EC3-E8F3BDEE7242}" type="slidenum">
              <a:rPr lang="en-US" smtClean="0"/>
              <a:pPr/>
              <a:t>28</a:t>
            </a:fld>
            <a:endParaRPr lang="en-US"/>
          </a:p>
        </p:txBody>
      </p:sp>
      <p:sp>
        <p:nvSpPr>
          <p:cNvPr id="5" name="Title 4"/>
          <p:cNvSpPr>
            <a:spLocks noGrp="1"/>
          </p:cNvSpPr>
          <p:nvPr>
            <p:ph type="title"/>
          </p:nvPr>
        </p:nvSpPr>
        <p:spPr/>
        <p:txBody>
          <a:bodyPr/>
          <a:lstStyle/>
          <a:p>
            <a:r>
              <a:rPr lang="en-US" dirty="0"/>
              <a:t>Screening and Interviewing </a:t>
            </a:r>
          </a:p>
        </p:txBody>
      </p:sp>
      <p:pic>
        <p:nvPicPr>
          <p:cNvPr id="9" name="Picture 8" descr="Life of an Educator: Top 10 questions to ask yourself in 20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2096" y="1437736"/>
            <a:ext cx="4670289" cy="4670289"/>
          </a:xfrm>
          <a:prstGeom prst="rect">
            <a:avLst/>
          </a:prstGeom>
        </p:spPr>
      </p:pic>
    </p:spTree>
    <p:extLst>
      <p:ext uri="{BB962C8B-B14F-4D97-AF65-F5344CB8AC3E}">
        <p14:creationId xmlns:p14="http://schemas.microsoft.com/office/powerpoint/2010/main" val="179864261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NTTC Training - TY2018</a:t>
            </a:r>
            <a:endParaRPr lang="en-US" dirty="0"/>
          </a:p>
        </p:txBody>
      </p:sp>
      <p:sp>
        <p:nvSpPr>
          <p:cNvPr id="3" name="Slide Number Placeholder 2"/>
          <p:cNvSpPr>
            <a:spLocks noGrp="1"/>
          </p:cNvSpPr>
          <p:nvPr>
            <p:ph type="sldNum" sz="quarter" idx="11"/>
          </p:nvPr>
        </p:nvSpPr>
        <p:spPr/>
        <p:txBody>
          <a:bodyPr/>
          <a:lstStyle/>
          <a:p>
            <a:fld id="{1FA28B7E-18C1-4152-A5C9-A50CD266A490}" type="slidenum">
              <a:rPr lang="en-US" altLang="en-US" smtClean="0"/>
              <a:pPr/>
              <a:t>3</a:t>
            </a:fld>
            <a:endParaRPr lang="en-US" altLang="en-US" dirty="0"/>
          </a:p>
        </p:txBody>
      </p:sp>
      <p:sp>
        <p:nvSpPr>
          <p:cNvPr id="4" name="Content Placeholder 3"/>
          <p:cNvSpPr>
            <a:spLocks noGrp="1"/>
          </p:cNvSpPr>
          <p:nvPr>
            <p:ph sz="quarter" idx="12"/>
          </p:nvPr>
        </p:nvSpPr>
        <p:spPr/>
        <p:txBody>
          <a:bodyPr>
            <a:normAutofit fontScale="92500" lnSpcReduction="20000"/>
          </a:bodyPr>
          <a:lstStyle/>
          <a:p>
            <a:r>
              <a:rPr lang="en-US" altLang="en-US"/>
              <a:t>Speak clearly</a:t>
            </a:r>
          </a:p>
          <a:p>
            <a:r>
              <a:rPr lang="en-US" altLang="en-US"/>
              <a:t>Allow taxpayer time to respond</a:t>
            </a:r>
          </a:p>
          <a:p>
            <a:r>
              <a:rPr lang="en-US" altLang="en-US"/>
              <a:t>Protect taxpayer privacy</a:t>
            </a:r>
          </a:p>
          <a:p>
            <a:r>
              <a:rPr lang="en-US" altLang="en-US"/>
              <a:t>Let taxpayers explain in their own words</a:t>
            </a:r>
          </a:p>
          <a:p>
            <a:r>
              <a:rPr lang="en-US" altLang="en-US"/>
              <a:t>Don’t be afraid to say, “I don’t know” </a:t>
            </a:r>
          </a:p>
          <a:p>
            <a:r>
              <a:rPr lang="en-US" altLang="en-US"/>
              <a:t>Always ask permission to discuss taxpayer information with another counselor</a:t>
            </a:r>
          </a:p>
          <a:p>
            <a:endParaRPr lang="en-US" dirty="0"/>
          </a:p>
        </p:txBody>
      </p:sp>
      <p:sp>
        <p:nvSpPr>
          <p:cNvPr id="5" name="Title 4"/>
          <p:cNvSpPr>
            <a:spLocks noGrp="1"/>
          </p:cNvSpPr>
          <p:nvPr>
            <p:ph type="title"/>
          </p:nvPr>
        </p:nvSpPr>
        <p:spPr/>
        <p:txBody>
          <a:bodyPr/>
          <a:lstStyle/>
          <a:p>
            <a:r>
              <a:rPr lang="en-US"/>
              <a:t>Engage the Taxpayer</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0"/>
          </p:nvPr>
        </p:nvSpPr>
        <p:spPr/>
        <p:txBody>
          <a:bodyPr/>
          <a:lstStyle/>
          <a:p>
            <a:r>
              <a:rPr lang="en-US"/>
              <a:t>NTTC Training - TY2018</a:t>
            </a:r>
            <a:endParaRPr lang="en-US" dirty="0"/>
          </a:p>
        </p:txBody>
      </p:sp>
      <p:sp>
        <p:nvSpPr>
          <p:cNvPr id="8" name="Slide Number Placeholder 7"/>
          <p:cNvSpPr>
            <a:spLocks noGrp="1"/>
          </p:cNvSpPr>
          <p:nvPr>
            <p:ph type="sldNum" sz="quarter" idx="11"/>
          </p:nvPr>
        </p:nvSpPr>
        <p:spPr/>
        <p:txBody>
          <a:bodyPr/>
          <a:lstStyle/>
          <a:p>
            <a:fld id="{1FA28B7E-18C1-4152-A5C9-A50CD266A490}" type="slidenum">
              <a:rPr lang="en-US" altLang="en-US" smtClean="0"/>
              <a:pPr/>
              <a:t>4</a:t>
            </a:fld>
            <a:endParaRPr lang="en-US" altLang="en-US" dirty="0"/>
          </a:p>
        </p:txBody>
      </p:sp>
      <p:sp>
        <p:nvSpPr>
          <p:cNvPr id="3" name="Content Placeholder 2"/>
          <p:cNvSpPr>
            <a:spLocks noGrp="1"/>
          </p:cNvSpPr>
          <p:nvPr>
            <p:ph sz="quarter" idx="12"/>
          </p:nvPr>
        </p:nvSpPr>
        <p:spPr/>
        <p:txBody>
          <a:bodyPr>
            <a:normAutofit fontScale="77500" lnSpcReduction="20000"/>
          </a:bodyPr>
          <a:lstStyle/>
          <a:p>
            <a:r>
              <a:rPr lang="en-US" dirty="0"/>
              <a:t>Will go over the Intake Booklet, all taxpayer tax documents, and prior year return</a:t>
            </a:r>
          </a:p>
          <a:p>
            <a:pPr lvl="1"/>
            <a:r>
              <a:rPr lang="en-US" dirty="0"/>
              <a:t>Both will and can ask questions</a:t>
            </a:r>
          </a:p>
          <a:p>
            <a:r>
              <a:rPr lang="en-US" dirty="0"/>
              <a:t>Return will be prepared</a:t>
            </a:r>
          </a:p>
          <a:p>
            <a:r>
              <a:rPr lang="en-US" dirty="0"/>
              <a:t>Return will be reviewed by another counselor</a:t>
            </a:r>
          </a:p>
          <a:p>
            <a:pPr lvl="1"/>
            <a:r>
              <a:rPr lang="en-US" dirty="0"/>
              <a:t>Explain reviewer will ask some of same questions for verification </a:t>
            </a:r>
          </a:p>
          <a:p>
            <a:r>
              <a:rPr lang="en-US" dirty="0"/>
              <a:t>Taxpayer/spouse will sign return</a:t>
            </a:r>
          </a:p>
          <a:p>
            <a:r>
              <a:rPr lang="en-US" dirty="0"/>
              <a:t>Return will be E-filed or taxpayer will mail return</a:t>
            </a:r>
          </a:p>
          <a:p>
            <a:pPr lvl="1"/>
            <a:r>
              <a:rPr lang="en-US" dirty="0"/>
              <a:t>Explain state specific procedures  </a:t>
            </a:r>
          </a:p>
        </p:txBody>
      </p:sp>
      <p:sp>
        <p:nvSpPr>
          <p:cNvPr id="8194" name="Title 1"/>
          <p:cNvSpPr>
            <a:spLocks noGrp="1"/>
          </p:cNvSpPr>
          <p:nvPr>
            <p:ph type="title"/>
          </p:nvPr>
        </p:nvSpPr>
        <p:spPr/>
        <p:txBody>
          <a:bodyPr/>
          <a:lstStyle/>
          <a:p>
            <a:r>
              <a:rPr lang="en-US" altLang="en-US"/>
              <a:t>Explain the Process</a:t>
            </a:r>
            <a:endParaRPr lang="en-US" altLang="en-US" dirty="0"/>
          </a:p>
        </p:txBody>
      </p:sp>
    </p:spTree>
    <p:extLst>
      <p:ext uri="{BB962C8B-B14F-4D97-AF65-F5344CB8AC3E}">
        <p14:creationId xmlns:p14="http://schemas.microsoft.com/office/powerpoint/2010/main" val="197235381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0"/>
          </p:nvPr>
        </p:nvSpPr>
        <p:spPr/>
        <p:txBody>
          <a:bodyPr/>
          <a:lstStyle/>
          <a:p>
            <a:pPr>
              <a:defRPr/>
            </a:pPr>
            <a:r>
              <a:rPr lang="en-US"/>
              <a:t>NTTC Training - TY2018</a:t>
            </a:r>
            <a:endParaRPr lang="en-US" dirty="0"/>
          </a:p>
        </p:txBody>
      </p:sp>
      <p:sp>
        <p:nvSpPr>
          <p:cNvPr id="8" name="Slide Number Placeholder 7"/>
          <p:cNvSpPr>
            <a:spLocks noGrp="1"/>
          </p:cNvSpPr>
          <p:nvPr>
            <p:ph type="sldNum" sz="quarter" idx="11"/>
          </p:nvPr>
        </p:nvSpPr>
        <p:spPr/>
        <p:txBody>
          <a:bodyPr/>
          <a:lstStyle/>
          <a:p>
            <a:pPr>
              <a:defRPr/>
            </a:pPr>
            <a:fld id="{1FA28B7E-18C1-4152-A5C9-A50CD266A490}" type="slidenum">
              <a:rPr lang="en-US" altLang="en-US" smtClean="0"/>
              <a:pPr>
                <a:defRPr/>
              </a:pPr>
              <a:t>5</a:t>
            </a:fld>
            <a:endParaRPr lang="en-US" altLang="en-US" dirty="0"/>
          </a:p>
        </p:txBody>
      </p:sp>
      <p:sp>
        <p:nvSpPr>
          <p:cNvPr id="32771" name="Content Placeholder 2"/>
          <p:cNvSpPr>
            <a:spLocks noGrp="1"/>
          </p:cNvSpPr>
          <p:nvPr>
            <p:ph sz="quarter" idx="12"/>
          </p:nvPr>
        </p:nvSpPr>
        <p:spPr/>
        <p:txBody>
          <a:bodyPr>
            <a:normAutofit lnSpcReduction="10000"/>
          </a:bodyPr>
          <a:lstStyle/>
          <a:p>
            <a:r>
              <a:rPr lang="en-US" altLang="en-US" dirty="0"/>
              <a:t>Confirm identity of taxpayers with government-issued photo ID</a:t>
            </a:r>
          </a:p>
          <a:p>
            <a:pPr lvl="1"/>
            <a:r>
              <a:rPr lang="en-US" altLang="en-US" dirty="0"/>
              <a:t>LC approval required for exceptions</a:t>
            </a:r>
          </a:p>
          <a:p>
            <a:r>
              <a:rPr lang="en-US" altLang="en-US" dirty="0"/>
              <a:t>Confirm taxpayer identification number for every person listed on return</a:t>
            </a:r>
          </a:p>
          <a:p>
            <a:pPr lvl="1"/>
            <a:r>
              <a:rPr lang="en-US" altLang="en-US" dirty="0"/>
              <a:t>Social Security card or 1099-SSA benefits statement</a:t>
            </a:r>
          </a:p>
          <a:p>
            <a:pPr lvl="1"/>
            <a:r>
              <a:rPr lang="en-US" altLang="en-US" dirty="0"/>
              <a:t>ITIN letter</a:t>
            </a:r>
          </a:p>
          <a:p>
            <a:pPr lvl="2"/>
            <a:r>
              <a:rPr lang="en-US" altLang="en-US" dirty="0"/>
              <a:t>LC approval required for exceptions</a:t>
            </a:r>
          </a:p>
        </p:txBody>
      </p:sp>
      <p:sp>
        <p:nvSpPr>
          <p:cNvPr id="2" name="Title 1"/>
          <p:cNvSpPr>
            <a:spLocks noGrp="1"/>
          </p:cNvSpPr>
          <p:nvPr>
            <p:ph type="title"/>
          </p:nvPr>
        </p:nvSpPr>
        <p:spPr/>
        <p:txBody>
          <a:bodyPr>
            <a:normAutofit/>
          </a:bodyPr>
          <a:lstStyle/>
          <a:p>
            <a:r>
              <a:rPr lang="en-US" dirty="0"/>
              <a:t>Confirm Taxpayer Identity</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pPr>
              <a:defRPr/>
            </a:pPr>
            <a:r>
              <a:rPr lang="en-US"/>
              <a:t>NTTC Training - TY2018</a:t>
            </a:r>
            <a:endParaRPr lang="en-US" dirty="0"/>
          </a:p>
        </p:txBody>
      </p:sp>
      <p:sp>
        <p:nvSpPr>
          <p:cNvPr id="7" name="Slide Number Placeholder 6"/>
          <p:cNvSpPr>
            <a:spLocks noGrp="1"/>
          </p:cNvSpPr>
          <p:nvPr>
            <p:ph type="sldNum" sz="quarter" idx="11"/>
          </p:nvPr>
        </p:nvSpPr>
        <p:spPr/>
        <p:txBody>
          <a:bodyPr/>
          <a:lstStyle/>
          <a:p>
            <a:pPr>
              <a:defRPr/>
            </a:pPr>
            <a:fld id="{1FA28B7E-18C1-4152-A5C9-A50CD266A490}" type="slidenum">
              <a:rPr lang="en-US" altLang="en-US" smtClean="0"/>
              <a:pPr>
                <a:defRPr/>
              </a:pPr>
              <a:t>6</a:t>
            </a:fld>
            <a:endParaRPr lang="en-US" altLang="en-US" dirty="0"/>
          </a:p>
        </p:txBody>
      </p:sp>
      <p:sp>
        <p:nvSpPr>
          <p:cNvPr id="17411" name="Content Placeholder 4"/>
          <p:cNvSpPr>
            <a:spLocks noGrp="1"/>
          </p:cNvSpPr>
          <p:nvPr>
            <p:ph sz="quarter" idx="12"/>
          </p:nvPr>
        </p:nvSpPr>
        <p:spPr/>
        <p:txBody>
          <a:bodyPr>
            <a:normAutofit/>
          </a:bodyPr>
          <a:lstStyle/>
          <a:p>
            <a:r>
              <a:rPr lang="en-US" altLang="en-US" dirty="0"/>
              <a:t>Thorough screening and interview required </a:t>
            </a:r>
            <a:r>
              <a:rPr lang="en-US" altLang="en-US" b="1" dirty="0"/>
              <a:t>prior</a:t>
            </a:r>
            <a:r>
              <a:rPr lang="en-US" altLang="en-US" dirty="0"/>
              <a:t> to starting return</a:t>
            </a:r>
          </a:p>
          <a:p>
            <a:pPr lvl="1"/>
            <a:r>
              <a:rPr lang="en-US" altLang="en-US" dirty="0"/>
              <a:t>Review all 8 pages of Intake Booklet with taxpayer</a:t>
            </a:r>
          </a:p>
          <a:p>
            <a:pPr lvl="1"/>
            <a:r>
              <a:rPr lang="en-US" altLang="en-US" dirty="0"/>
              <a:t>Ensure return is in scope</a:t>
            </a:r>
          </a:p>
          <a:p>
            <a:pPr lvl="1"/>
            <a:r>
              <a:rPr lang="en-US" altLang="en-US" dirty="0"/>
              <a:t>Ask questions when situation unclear</a:t>
            </a:r>
          </a:p>
          <a:p>
            <a:pPr lvl="1"/>
            <a:r>
              <a:rPr lang="en-US" altLang="en-US" dirty="0"/>
              <a:t>Exercise due diligence</a:t>
            </a:r>
          </a:p>
          <a:p>
            <a:r>
              <a:rPr lang="en-US" altLang="en-US" dirty="0"/>
              <a:t>Discuss/review three new consents and questions</a:t>
            </a:r>
          </a:p>
          <a:p>
            <a:pPr lvl="1"/>
            <a:endParaRPr lang="en-US" altLang="en-US" dirty="0"/>
          </a:p>
          <a:p>
            <a:pPr lvl="1"/>
            <a:endParaRPr lang="en-US" altLang="en-US" dirty="0"/>
          </a:p>
        </p:txBody>
      </p:sp>
      <p:sp>
        <p:nvSpPr>
          <p:cNvPr id="7170" name="Title 1"/>
          <p:cNvSpPr>
            <a:spLocks noGrp="1"/>
          </p:cNvSpPr>
          <p:nvPr>
            <p:ph type="title"/>
          </p:nvPr>
        </p:nvSpPr>
        <p:spPr/>
        <p:txBody>
          <a:bodyPr/>
          <a:lstStyle/>
          <a:p>
            <a:r>
              <a:rPr lang="en-US"/>
              <a:t>Screening and Interviewing</a:t>
            </a:r>
            <a:endParaRPr lang="en-US" dirty="0"/>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NTTC Training - TY2018</a:t>
            </a:r>
            <a:endParaRPr lang="en-US" dirty="0"/>
          </a:p>
        </p:txBody>
      </p:sp>
      <p:sp>
        <p:nvSpPr>
          <p:cNvPr id="3" name="Slide Number Placeholder 2"/>
          <p:cNvSpPr>
            <a:spLocks noGrp="1"/>
          </p:cNvSpPr>
          <p:nvPr>
            <p:ph type="sldNum" sz="quarter" idx="11"/>
          </p:nvPr>
        </p:nvSpPr>
        <p:spPr/>
        <p:txBody>
          <a:bodyPr/>
          <a:lstStyle/>
          <a:p>
            <a:fld id="{1FA28B7E-18C1-4152-A5C9-A50CD266A490}" type="slidenum">
              <a:rPr lang="en-US" altLang="en-US" smtClean="0"/>
              <a:pPr/>
              <a:t>7</a:t>
            </a:fld>
            <a:endParaRPr lang="en-US" altLang="en-US" dirty="0"/>
          </a:p>
        </p:txBody>
      </p:sp>
      <p:sp>
        <p:nvSpPr>
          <p:cNvPr id="4" name="Content Placeholder 3"/>
          <p:cNvSpPr>
            <a:spLocks noGrp="1"/>
          </p:cNvSpPr>
          <p:nvPr>
            <p:ph sz="quarter" idx="12"/>
          </p:nvPr>
        </p:nvSpPr>
        <p:spPr/>
        <p:txBody>
          <a:bodyPr>
            <a:normAutofit lnSpcReduction="10000"/>
          </a:bodyPr>
          <a:lstStyle/>
          <a:p>
            <a:r>
              <a:rPr lang="en-US" dirty="0"/>
              <a:t>Comprised of 8 bound pages:</a:t>
            </a:r>
          </a:p>
          <a:p>
            <a:pPr lvl="1"/>
            <a:r>
              <a:rPr lang="en-US" dirty="0"/>
              <a:t>Pages 1-3:  IRS Interview/Intake Sheet</a:t>
            </a:r>
          </a:p>
          <a:p>
            <a:pPr lvl="1"/>
            <a:r>
              <a:rPr lang="en-US" dirty="0"/>
              <a:t>Page 4:  Global Carry Forward Consent Form</a:t>
            </a:r>
          </a:p>
          <a:p>
            <a:pPr lvl="1"/>
            <a:r>
              <a:rPr lang="en-US" dirty="0"/>
              <a:t>Page 5:  Relational Offices Consent Form</a:t>
            </a:r>
          </a:p>
          <a:p>
            <a:pPr lvl="1"/>
            <a:r>
              <a:rPr lang="en-US" dirty="0"/>
              <a:t>Page 6:  Divider/Instructions Page</a:t>
            </a:r>
          </a:p>
          <a:p>
            <a:pPr lvl="1"/>
            <a:r>
              <a:rPr lang="en-US" dirty="0"/>
              <a:t>Page 7:  Custom Questions</a:t>
            </a:r>
          </a:p>
          <a:p>
            <a:pPr lvl="1"/>
            <a:r>
              <a:rPr lang="en-US" dirty="0"/>
              <a:t>Page 8:  Information Sharing with AARP Foundation 				    Consent Form</a:t>
            </a:r>
          </a:p>
        </p:txBody>
      </p:sp>
      <p:sp>
        <p:nvSpPr>
          <p:cNvPr id="5" name="Title 4"/>
          <p:cNvSpPr>
            <a:spLocks noGrp="1"/>
          </p:cNvSpPr>
          <p:nvPr>
            <p:ph type="title"/>
          </p:nvPr>
        </p:nvSpPr>
        <p:spPr/>
        <p:txBody>
          <a:bodyPr/>
          <a:lstStyle/>
          <a:p>
            <a:r>
              <a:rPr lang="en-US" dirty="0"/>
              <a:t>Intake Booklet</a:t>
            </a:r>
          </a:p>
        </p:txBody>
      </p:sp>
    </p:spTree>
    <p:extLst>
      <p:ext uri="{BB962C8B-B14F-4D97-AF65-F5344CB8AC3E}">
        <p14:creationId xmlns:p14="http://schemas.microsoft.com/office/powerpoint/2010/main" val="407449621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pPr>
              <a:defRPr/>
            </a:pPr>
            <a:r>
              <a:rPr lang="en-US"/>
              <a:t>NTTC Training - TY2018</a:t>
            </a:r>
            <a:endParaRPr lang="en-US" dirty="0"/>
          </a:p>
        </p:txBody>
      </p:sp>
      <p:sp>
        <p:nvSpPr>
          <p:cNvPr id="7" name="Slide Number Placeholder 6"/>
          <p:cNvSpPr>
            <a:spLocks noGrp="1"/>
          </p:cNvSpPr>
          <p:nvPr>
            <p:ph type="sldNum" sz="quarter" idx="11"/>
          </p:nvPr>
        </p:nvSpPr>
        <p:spPr/>
        <p:txBody>
          <a:bodyPr/>
          <a:lstStyle/>
          <a:p>
            <a:pPr>
              <a:defRPr/>
            </a:pPr>
            <a:fld id="{1FA28B7E-18C1-4152-A5C9-A50CD266A490}" type="slidenum">
              <a:rPr lang="en-US" altLang="en-US" smtClean="0"/>
              <a:pPr>
                <a:defRPr/>
              </a:pPr>
              <a:t>8</a:t>
            </a:fld>
            <a:endParaRPr lang="en-US" altLang="en-US" dirty="0"/>
          </a:p>
        </p:txBody>
      </p:sp>
      <p:sp>
        <p:nvSpPr>
          <p:cNvPr id="27651" name="Content Placeholder 2"/>
          <p:cNvSpPr>
            <a:spLocks noGrp="1"/>
          </p:cNvSpPr>
          <p:nvPr>
            <p:ph sz="quarter" idx="12"/>
          </p:nvPr>
        </p:nvSpPr>
        <p:spPr/>
        <p:txBody>
          <a:bodyPr>
            <a:normAutofit/>
          </a:bodyPr>
          <a:lstStyle/>
          <a:p>
            <a:r>
              <a:rPr lang="en-US" altLang="en-US" dirty="0"/>
              <a:t>First three pages similar to prior years</a:t>
            </a:r>
          </a:p>
          <a:p>
            <a:pPr lvl="1"/>
            <a:r>
              <a:rPr lang="en-US" altLang="en-US" dirty="0"/>
              <a:t>Counselors complete gray shaded areas</a:t>
            </a:r>
          </a:p>
          <a:p>
            <a:pPr lvl="1"/>
            <a:r>
              <a:rPr lang="en-US" altLang="en-US" dirty="0"/>
              <a:t>Discuss and change all “Unsure” to “Yes” or “No”</a:t>
            </a:r>
          </a:p>
          <a:p>
            <a:r>
              <a:rPr lang="en-US" altLang="en-US" dirty="0"/>
              <a:t>Review Intake Booklet for out of scope items</a:t>
            </a:r>
          </a:p>
          <a:p>
            <a:r>
              <a:rPr lang="en-US" altLang="en-US" dirty="0"/>
              <a:t>Add notes on Intake Booklet of any additional information to assist quality reviewer</a:t>
            </a:r>
          </a:p>
          <a:p>
            <a:endParaRPr lang="en-US" altLang="en-US" dirty="0"/>
          </a:p>
        </p:txBody>
      </p:sp>
      <p:sp>
        <p:nvSpPr>
          <p:cNvPr id="4098" name="Title 1"/>
          <p:cNvSpPr>
            <a:spLocks noGrp="1"/>
          </p:cNvSpPr>
          <p:nvPr>
            <p:ph type="title"/>
          </p:nvPr>
        </p:nvSpPr>
        <p:spPr/>
        <p:txBody>
          <a:bodyPr>
            <a:normAutofit/>
          </a:bodyPr>
          <a:lstStyle/>
          <a:p>
            <a:r>
              <a:rPr lang="en-US" altLang="en-US" dirty="0"/>
              <a:t>Intake Booklet</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0"/>
          </p:nvPr>
        </p:nvSpPr>
        <p:spPr/>
        <p:txBody>
          <a:bodyPr/>
          <a:lstStyle/>
          <a:p>
            <a:pPr>
              <a:defRPr/>
            </a:pPr>
            <a:r>
              <a:rPr lang="en-US"/>
              <a:t>NTTC Training - TY2018</a:t>
            </a:r>
            <a:endParaRPr lang="en-US" dirty="0"/>
          </a:p>
        </p:txBody>
      </p:sp>
      <p:sp>
        <p:nvSpPr>
          <p:cNvPr id="8" name="Slide Number Placeholder 7"/>
          <p:cNvSpPr>
            <a:spLocks noGrp="1"/>
          </p:cNvSpPr>
          <p:nvPr>
            <p:ph type="sldNum" sz="quarter" idx="11"/>
          </p:nvPr>
        </p:nvSpPr>
        <p:spPr/>
        <p:txBody>
          <a:bodyPr/>
          <a:lstStyle/>
          <a:p>
            <a:pPr>
              <a:defRPr/>
            </a:pPr>
            <a:fld id="{1FA28B7E-18C1-4152-A5C9-A50CD266A490}" type="slidenum">
              <a:rPr lang="en-US" altLang="en-US" smtClean="0"/>
              <a:pPr>
                <a:defRPr/>
              </a:pPr>
              <a:t>9</a:t>
            </a:fld>
            <a:endParaRPr lang="en-US" altLang="en-US" dirty="0"/>
          </a:p>
        </p:txBody>
      </p:sp>
      <p:sp>
        <p:nvSpPr>
          <p:cNvPr id="36867" name="Content Placeholder 2"/>
          <p:cNvSpPr>
            <a:spLocks noGrp="1"/>
          </p:cNvSpPr>
          <p:nvPr>
            <p:ph sz="quarter" idx="12"/>
          </p:nvPr>
        </p:nvSpPr>
        <p:spPr/>
        <p:txBody>
          <a:bodyPr>
            <a:normAutofit/>
          </a:bodyPr>
          <a:lstStyle/>
          <a:p>
            <a:r>
              <a:rPr lang="en-US" altLang="en-US" dirty="0"/>
              <a:t>Sort taxpayers’ documents for sources of income and expenses</a:t>
            </a:r>
          </a:p>
          <a:p>
            <a:pPr lvl="1"/>
            <a:r>
              <a:rPr lang="en-US" altLang="en-US" dirty="0"/>
              <a:t>Confirm needed documents or information is present</a:t>
            </a:r>
          </a:p>
          <a:p>
            <a:pPr lvl="2"/>
            <a:r>
              <a:rPr lang="en-US" altLang="en-US" dirty="0"/>
              <a:t>Taxpayer may need to go home for missing information</a:t>
            </a:r>
          </a:p>
          <a:p>
            <a:pPr lvl="1"/>
            <a:r>
              <a:rPr lang="en-US" altLang="en-US" dirty="0">
                <a:solidFill>
                  <a:srgbClr val="0000FF"/>
                </a:solidFill>
              </a:rPr>
              <a:t>Verify tax year</a:t>
            </a:r>
          </a:p>
          <a:p>
            <a:pPr lvl="1"/>
            <a:r>
              <a:rPr lang="en-US" altLang="en-US" b="1" dirty="0">
                <a:solidFill>
                  <a:srgbClr val="0000FF"/>
                </a:solidFill>
              </a:rPr>
              <a:t>Review for scope </a:t>
            </a:r>
          </a:p>
          <a:p>
            <a:pPr lvl="2"/>
            <a:r>
              <a:rPr lang="en-US" altLang="en-US" dirty="0"/>
              <a:t>AARP TaxAide Scope Manual</a:t>
            </a:r>
          </a:p>
        </p:txBody>
      </p:sp>
      <p:sp>
        <p:nvSpPr>
          <p:cNvPr id="2" name="Title 1"/>
          <p:cNvSpPr>
            <a:spLocks noGrp="1"/>
          </p:cNvSpPr>
          <p:nvPr>
            <p:ph type="title"/>
          </p:nvPr>
        </p:nvSpPr>
        <p:spPr/>
        <p:txBody>
          <a:bodyPr/>
          <a:lstStyle/>
          <a:p>
            <a:r>
              <a:rPr lang="en-US" dirty="0"/>
              <a:t>Intake Booklet</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2018 Temple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ARPF PPTX Template Wide v2.potx" id="{9EC42302-1C76-456C-AA3A-B873C1C81271}" vid="{8200FA71-478A-4AA6-9D02-1D1F7039DF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2018 Templet.thmx</Template>
  <TotalTime>0</TotalTime>
  <Words>2267</Words>
  <Application>Microsoft Office PowerPoint</Application>
  <PresentationFormat>Widescreen</PresentationFormat>
  <Paragraphs>313</Paragraphs>
  <Slides>28</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Wingdings</vt:lpstr>
      <vt:lpstr>2018 Templet</vt:lpstr>
      <vt:lpstr>Screening and Interviewing</vt:lpstr>
      <vt:lpstr>Engage the Taxpayer</vt:lpstr>
      <vt:lpstr>Engage the Taxpayer</vt:lpstr>
      <vt:lpstr>Explain the Process</vt:lpstr>
      <vt:lpstr>Confirm Taxpayer Identity</vt:lpstr>
      <vt:lpstr>Screening and Interviewing</vt:lpstr>
      <vt:lpstr>Intake Booklet</vt:lpstr>
      <vt:lpstr>Intake Booklet</vt:lpstr>
      <vt:lpstr>Intake Booklet</vt:lpstr>
      <vt:lpstr>Intake Booklet Page 1</vt:lpstr>
      <vt:lpstr>Intake Booklet Page 3</vt:lpstr>
      <vt:lpstr>Intake Booklet: Global Carryforward Consent </vt:lpstr>
      <vt:lpstr>Intake Booklet: Relational Offices Consent</vt:lpstr>
      <vt:lpstr>Intake Booklet: Relational Office Consent Form</vt:lpstr>
      <vt:lpstr>Intake Booklet: Information Sharing Consent</vt:lpstr>
      <vt:lpstr>Intake Booklet: Custom Questions</vt:lpstr>
      <vt:lpstr>Intake Booklet: Remaining Questions</vt:lpstr>
      <vt:lpstr>Due Diligence During Interview Process  </vt:lpstr>
      <vt:lpstr>Due Diligence During Interview Process  </vt:lpstr>
      <vt:lpstr>Due Diligence During Interview Process</vt:lpstr>
      <vt:lpstr>Due Diligence During Interview Process</vt:lpstr>
      <vt:lpstr>Completed Interview</vt:lpstr>
      <vt:lpstr>Intake/Interview and Quality Review Test</vt:lpstr>
      <vt:lpstr>Quiz 1</vt:lpstr>
      <vt:lpstr>Quiz 2</vt:lpstr>
      <vt:lpstr>Quiz 3</vt:lpstr>
      <vt:lpstr>Quiz 4</vt:lpstr>
      <vt:lpstr>Screening and Interviewing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Screening and Interviewing</dc:title>
  <dc:creator/>
  <cp:lastModifiedBy/>
  <cp:revision>4</cp:revision>
  <dcterms:created xsi:type="dcterms:W3CDTF">2018-10-08T18:58:33Z</dcterms:created>
  <dcterms:modified xsi:type="dcterms:W3CDTF">2018-12-11T14:29:26Z</dcterms:modified>
</cp:coreProperties>
</file>